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8" r:id="rId2"/>
    <p:sldId id="321" r:id="rId3"/>
    <p:sldId id="328" r:id="rId4"/>
    <p:sldId id="329" r:id="rId5"/>
    <p:sldId id="330" r:id="rId6"/>
    <p:sldId id="331" r:id="rId7"/>
    <p:sldId id="332" r:id="rId8"/>
    <p:sldId id="333" r:id="rId9"/>
    <p:sldId id="334" r:id="rId10"/>
    <p:sldId id="326" r:id="rId11"/>
  </p:sldIdLst>
  <p:sldSz cx="9144000" cy="6858000" type="screen4x3"/>
  <p:notesSz cx="9856788" cy="6797675"/>
  <p:embeddedFontLst>
    <p:embeddedFont>
      <p:font typeface="Berlin CE"/>
      <p:regular r:id="rId14"/>
      <p:bold r:id="rId15"/>
    </p:embeddedFont>
  </p:embeddedFontLst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Berlin CE" pitchFamily="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Berlin CE" pitchFamily="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Berlin CE" pitchFamily="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Berlin CE" pitchFamily="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Berlin CE" pitchFamily="2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erlin CE" pitchFamily="2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erlin CE" pitchFamily="2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erlin CE" pitchFamily="2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erlin CE" pitchFamily="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6600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82" autoAdjust="0"/>
    <p:restoredTop sz="98392" autoAdjust="0"/>
  </p:normalViewPr>
  <p:slideViewPr>
    <p:cSldViewPr>
      <p:cViewPr>
        <p:scale>
          <a:sx n="100" d="100"/>
          <a:sy n="100" d="100"/>
        </p:scale>
        <p:origin x="-1212" y="-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1950" y="-54"/>
      </p:cViewPr>
      <p:guideLst>
        <p:guide orient="horz" pos="2141"/>
        <p:guide pos="310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196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4825" y="0"/>
            <a:ext cx="427196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196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4825" y="6457950"/>
            <a:ext cx="427196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0B9E3CE3-AF93-47ED-AAEE-E5BD1DB8F0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196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cs-CZ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3238" y="0"/>
            <a:ext cx="427196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469DF0C6-50AB-420C-A874-C09594A3FFDB}" type="datetimeFigureOut">
              <a:rPr lang="cs-CZ"/>
              <a:pPr/>
              <a:t>17.11.2014</a:t>
            </a:fld>
            <a:endParaRPr lang="cs-CZ"/>
          </a:p>
        </p:txBody>
      </p:sp>
      <p:sp>
        <p:nvSpPr>
          <p:cNvPr id="757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28975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5838" y="3228975"/>
            <a:ext cx="7885112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196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cs-CZ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3238" y="6456363"/>
            <a:ext cx="427196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189C9C8B-8653-4FE2-95E2-AFFE32332AC7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Wingdings" pitchFamily="2" charset="2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Wingdings" pitchFamily="2" charset="2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Wingdings" pitchFamily="2" charset="2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Wingdings" pitchFamily="2" charset="2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Wingdings" pitchFamily="2" charset="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27825" y="260350"/>
            <a:ext cx="2187575" cy="59880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61925" y="260350"/>
            <a:ext cx="6413500" cy="59880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25" y="260350"/>
            <a:ext cx="8610600" cy="609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228600" y="1981200"/>
            <a:ext cx="4267200" cy="4267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267200" cy="4267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25" y="260350"/>
            <a:ext cx="8610600" cy="609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228600" y="1981200"/>
            <a:ext cx="4267200" cy="4267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267200" cy="2057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191000"/>
            <a:ext cx="4267200" cy="2057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8600" y="1981200"/>
            <a:ext cx="42672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2672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vmlDrawing" Target="../drawings/vmlDrawing1.v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9" descr="dalsi_snimky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1925" y="260350"/>
            <a:ext cx="8610600" cy="609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Styl nadpisu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981200"/>
            <a:ext cx="8686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1036" name="Rectangle 12"/>
          <p:cNvSpPr>
            <a:spLocks noChangeArrowheads="1"/>
          </p:cNvSpPr>
          <p:nvPr userDrawn="1"/>
        </p:nvSpPr>
        <p:spPr bwMode="auto">
          <a:xfrm>
            <a:off x="3133725" y="123825"/>
            <a:ext cx="5867400" cy="8763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>
              <a:latin typeface="Times New Roman" pitchFamily="18" charset="0"/>
            </a:endParaRPr>
          </a:p>
        </p:txBody>
      </p:sp>
      <p:sp>
        <p:nvSpPr>
          <p:cNvPr id="1042" name="Text Box 18"/>
          <p:cNvSpPr txBox="1">
            <a:spLocks noChangeArrowheads="1"/>
          </p:cNvSpPr>
          <p:nvPr userDrawn="1"/>
        </p:nvSpPr>
        <p:spPr bwMode="auto">
          <a:xfrm>
            <a:off x="57150" y="6443663"/>
            <a:ext cx="6386513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 baseline="0" dirty="0" smtClean="0">
                <a:solidFill>
                  <a:srgbClr val="000000"/>
                </a:solidFill>
                <a:latin typeface="Arial" charset="0"/>
              </a:rPr>
              <a:t>E-knihy III, Národní technická knihovna</a:t>
            </a:r>
            <a:endParaRPr lang="cs-CZ" sz="1400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cs-CZ" sz="1400" dirty="0"/>
          </a:p>
        </p:txBody>
      </p:sp>
      <p:sp>
        <p:nvSpPr>
          <p:cNvPr id="1043" name="Text Box 19"/>
          <p:cNvSpPr txBox="1">
            <a:spLocks noChangeArrowheads="1"/>
          </p:cNvSpPr>
          <p:nvPr userDrawn="1"/>
        </p:nvSpPr>
        <p:spPr bwMode="auto">
          <a:xfrm>
            <a:off x="7308850" y="6457950"/>
            <a:ext cx="1765300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sz="1400" dirty="0" smtClean="0">
                <a:latin typeface="Arial" charset="0"/>
              </a:rPr>
              <a:t>18. 11.</a:t>
            </a:r>
            <a:r>
              <a:rPr lang="cs-CZ" sz="1400" baseline="0" dirty="0" smtClean="0">
                <a:latin typeface="Arial" charset="0"/>
              </a:rPr>
              <a:t> 2014</a:t>
            </a:r>
            <a:endParaRPr lang="cs-CZ" sz="1400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cs-CZ" sz="1400" dirty="0">
              <a:latin typeface="Arial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 userDrawn="1"/>
        </p:nvSpPr>
        <p:spPr bwMode="auto">
          <a:xfrm>
            <a:off x="179388" y="188913"/>
            <a:ext cx="3744912" cy="792162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/>
            </a:solidFill>
            <a:miter lim="800000"/>
            <a:headEnd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graphicFrame>
        <p:nvGraphicFramePr>
          <p:cNvPr id="1027" name="Object 23"/>
          <p:cNvGraphicFramePr>
            <a:graphicFrameLocks noChangeAspect="1"/>
          </p:cNvGraphicFramePr>
          <p:nvPr/>
        </p:nvGraphicFramePr>
        <p:xfrm>
          <a:off x="250825" y="1268413"/>
          <a:ext cx="2520950" cy="566737"/>
        </p:xfrm>
        <a:graphic>
          <a:graphicData uri="http://schemas.openxmlformats.org/presentationml/2006/ole">
            <p:oleObj spid="_x0000_s1027" name="Image" r:id="rId17" imgW="3047619" imgH="685472" progId="">
              <p:embed/>
            </p:oleObj>
          </a:graphicData>
        </a:graphic>
      </p:graphicFrame>
      <p:pic>
        <p:nvPicPr>
          <p:cNvPr id="2" name="Picture 12" descr="68"/>
          <p:cNvPicPr>
            <a:picLocks noChangeAspect="1" noChangeArrowheads="1"/>
          </p:cNvPicPr>
          <p:nvPr userDrawn="1"/>
        </p:nvPicPr>
        <p:blipFill>
          <a:blip r:embed="rId18" cstate="print"/>
          <a:srcRect l="15654" t="18350" b="16809"/>
          <a:stretch>
            <a:fillRect/>
          </a:stretch>
        </p:blipFill>
        <p:spPr bwMode="auto">
          <a:xfrm>
            <a:off x="539750" y="1268413"/>
            <a:ext cx="27733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rlin CE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rlin CE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rlin CE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rlin CE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9933"/>
        </a:buClr>
        <a:buSzPct val="70000"/>
        <a:buFont typeface="Wingdings" pitchFamily="2" charset="2"/>
        <a:buChar char="q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Font typeface="Wingdings" pitchFamily="2" charset="2"/>
        <a:buChar char="q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Wingdings" pitchFamily="2" charset="2"/>
        <a:buChar char="q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Wingdings" pitchFamily="2" charset="2"/>
        <a:buChar char="q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Wingdings" pitchFamily="2" charset="2"/>
        <a:buChar char="q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knihovnautb" TargetMode="External"/><Relationship Id="rId2" Type="http://schemas.openxmlformats.org/officeDocument/2006/relationships/hyperlink" Target="http://www.utb.cz/knihovn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tb.cz/knihovna/sluzby/pujcovani-e-knih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katalog.k.utb.cz/F/?func=direct&amp;doc_number=000066337&amp;local_base=UTB01_WEB&amp;format=999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2" descr="titul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3175"/>
            <a:ext cx="9144000" cy="686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17"/>
          <p:cNvSpPr>
            <a:spLocks noChangeArrowheads="1"/>
          </p:cNvSpPr>
          <p:nvPr/>
        </p:nvSpPr>
        <p:spPr bwMode="auto">
          <a:xfrm>
            <a:off x="0" y="1863725"/>
            <a:ext cx="9148763" cy="448945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 type="none" w="med" len="lg"/>
          </a:ln>
        </p:spPr>
        <p:txBody>
          <a:bodyPr wrap="none" anchor="ctr"/>
          <a:lstStyle/>
          <a:p>
            <a:endParaRPr lang="cs-CZ" dirty="0">
              <a:latin typeface="Times New Roman" pitchFamily="18" charset="0"/>
            </a:endParaRP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0" y="64008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>
              <a:latin typeface="Times New Roman" pitchFamily="18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0" y="6446838"/>
            <a:ext cx="6443663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dirty="0" smtClean="0">
                <a:solidFill>
                  <a:srgbClr val="000000"/>
                </a:solidFill>
                <a:latin typeface="Arial" charset="0"/>
              </a:rPr>
              <a:t>E-knihy III, Národní technická knihovna</a:t>
            </a:r>
            <a:endParaRPr lang="cs-CZ" sz="1400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cs-CZ" sz="1400" dirty="0"/>
          </a:p>
        </p:txBody>
      </p:sp>
      <p:sp>
        <p:nvSpPr>
          <p:cNvPr id="2055" name="Text Box 9"/>
          <p:cNvSpPr txBox="1">
            <a:spLocks noChangeArrowheads="1"/>
          </p:cNvSpPr>
          <p:nvPr/>
        </p:nvSpPr>
        <p:spPr bwMode="auto">
          <a:xfrm>
            <a:off x="7392988" y="6453188"/>
            <a:ext cx="17637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sz="1400" dirty="0" smtClean="0"/>
              <a:t>18. 11. 2014</a:t>
            </a:r>
            <a:endParaRPr lang="cs-CZ" sz="1400" dirty="0"/>
          </a:p>
        </p:txBody>
      </p:sp>
      <p:sp>
        <p:nvSpPr>
          <p:cNvPr id="2056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2133600"/>
            <a:ext cx="9144000" cy="2438400"/>
          </a:xfrm>
          <a:noFill/>
        </p:spPr>
        <p:txBody>
          <a:bodyPr/>
          <a:lstStyle/>
          <a:p>
            <a:pPr algn="ctr" eaLnBrk="1" hangingPunct="1"/>
            <a:r>
              <a:rPr lang="cs-CZ" b="1" dirty="0" smtClean="0">
                <a:latin typeface="Berlin CE" pitchFamily="2" charset="0"/>
              </a:rPr>
              <a:t/>
            </a:r>
            <a:br>
              <a:rPr lang="cs-CZ" b="1" dirty="0" smtClean="0">
                <a:latin typeface="Berlin CE" pitchFamily="2" charset="0"/>
              </a:rPr>
            </a:br>
            <a:r>
              <a:rPr lang="cs-CZ" b="1" dirty="0" smtClean="0">
                <a:latin typeface="Berlin CE" pitchFamily="2" charset="0"/>
              </a:rPr>
              <a:t/>
            </a:r>
            <a:br>
              <a:rPr lang="cs-CZ" b="1" dirty="0" smtClean="0">
                <a:latin typeface="Berlin CE" pitchFamily="2" charset="0"/>
              </a:rPr>
            </a:br>
            <a:r>
              <a:rPr lang="cs-CZ" b="1" dirty="0" smtClean="0">
                <a:latin typeface="Berlin CE" pitchFamily="2" charset="0"/>
              </a:rPr>
              <a:t/>
            </a:r>
            <a:br>
              <a:rPr lang="cs-CZ" b="1" dirty="0" smtClean="0">
                <a:latin typeface="Berlin CE" pitchFamily="2" charset="0"/>
              </a:rPr>
            </a:br>
            <a:r>
              <a:rPr lang="cs-CZ" b="1" dirty="0" smtClean="0">
                <a:solidFill>
                  <a:schemeClr val="bg1"/>
                </a:solidFill>
                <a:latin typeface="Berlin CE" pitchFamily="2" charset="0"/>
              </a:rPr>
              <a:t>Zkušenosti s výpůjčkami </a:t>
            </a:r>
            <a:r>
              <a:rPr lang="cs-CZ" b="1" dirty="0" err="1" smtClean="0">
                <a:solidFill>
                  <a:schemeClr val="bg1"/>
                </a:solidFill>
                <a:latin typeface="Berlin CE" pitchFamily="2" charset="0"/>
              </a:rPr>
              <a:t>Flexibooks</a:t>
            </a:r>
            <a:r>
              <a:rPr lang="cs-CZ" b="1" dirty="0" smtClean="0">
                <a:solidFill>
                  <a:schemeClr val="bg1"/>
                </a:solidFill>
                <a:latin typeface="Berlin CE" pitchFamily="2" charset="0"/>
              </a:rPr>
              <a:t/>
            </a:r>
            <a:br>
              <a:rPr lang="cs-CZ" b="1" dirty="0" smtClean="0">
                <a:solidFill>
                  <a:schemeClr val="bg1"/>
                </a:solidFill>
                <a:latin typeface="Berlin CE" pitchFamily="2" charset="0"/>
              </a:rPr>
            </a:br>
            <a:r>
              <a:rPr lang="cs-CZ" sz="2800" dirty="0" smtClean="0">
                <a:solidFill>
                  <a:schemeClr val="bg1"/>
                </a:solidFill>
                <a:latin typeface="Berlin CE" pitchFamily="2" charset="0"/>
              </a:rPr>
              <a:t/>
            </a:r>
            <a:br>
              <a:rPr lang="cs-CZ" sz="2800" dirty="0" smtClean="0">
                <a:solidFill>
                  <a:schemeClr val="bg1"/>
                </a:solidFill>
                <a:latin typeface="Berlin CE" pitchFamily="2" charset="0"/>
              </a:rPr>
            </a:br>
            <a:r>
              <a:rPr lang="cs-CZ" sz="2800" dirty="0" smtClean="0">
                <a:solidFill>
                  <a:schemeClr val="bg1"/>
                </a:solidFill>
                <a:latin typeface="Berlin CE" pitchFamily="2" charset="0"/>
              </a:rPr>
              <a:t/>
            </a:r>
            <a:br>
              <a:rPr lang="cs-CZ" sz="2800" dirty="0" smtClean="0">
                <a:solidFill>
                  <a:schemeClr val="bg1"/>
                </a:solidFill>
                <a:latin typeface="Berlin CE" pitchFamily="2" charset="0"/>
              </a:rPr>
            </a:br>
            <a:r>
              <a:rPr lang="cs-CZ" sz="2800" dirty="0" smtClean="0">
                <a:solidFill>
                  <a:schemeClr val="bg1"/>
                </a:solidFill>
                <a:latin typeface="Berlin CE" pitchFamily="2" charset="0"/>
              </a:rPr>
              <a:t/>
            </a:r>
            <a:br>
              <a:rPr lang="cs-CZ" sz="2800" dirty="0" smtClean="0">
                <a:solidFill>
                  <a:schemeClr val="bg1"/>
                </a:solidFill>
                <a:latin typeface="Berlin CE" pitchFamily="2" charset="0"/>
              </a:rPr>
            </a:br>
            <a:r>
              <a:rPr lang="cs-CZ" sz="2800" dirty="0" smtClean="0">
                <a:solidFill>
                  <a:schemeClr val="bg1"/>
                </a:solidFill>
                <a:latin typeface="Berlin CE" pitchFamily="2" charset="0"/>
              </a:rPr>
              <a:t>   David </a:t>
            </a:r>
            <a:r>
              <a:rPr lang="cs-CZ" sz="2800" dirty="0" err="1" smtClean="0">
                <a:solidFill>
                  <a:schemeClr val="bg1"/>
                </a:solidFill>
                <a:latin typeface="Berlin CE" pitchFamily="2" charset="0"/>
              </a:rPr>
              <a:t>Janulík</a:t>
            </a:r>
            <a:r>
              <a:rPr lang="cs-CZ" sz="3200" dirty="0" smtClean="0">
                <a:solidFill>
                  <a:schemeClr val="bg1"/>
                </a:solidFill>
                <a:latin typeface="Berlin CE" pitchFamily="2" charset="0"/>
              </a:rPr>
              <a:t> </a:t>
            </a:r>
          </a:p>
        </p:txBody>
      </p:sp>
      <p:pic>
        <p:nvPicPr>
          <p:cNvPr id="2058" name="Picture 12" descr="68"/>
          <p:cNvPicPr>
            <a:picLocks noChangeAspect="1" noChangeArrowheads="1"/>
          </p:cNvPicPr>
          <p:nvPr/>
        </p:nvPicPr>
        <p:blipFill>
          <a:blip r:embed="rId4" cstate="print"/>
          <a:srcRect l="15654" b="2740"/>
          <a:stretch>
            <a:fillRect/>
          </a:stretch>
        </p:blipFill>
        <p:spPr bwMode="auto">
          <a:xfrm>
            <a:off x="1547813" y="65088"/>
            <a:ext cx="6229350" cy="170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latin typeface="Berlin CE" pitchFamily="2" charset="0"/>
              </a:rPr>
              <a:t>	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Vám za pozornost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Dotazy:</a:t>
            </a:r>
          </a:p>
          <a:p>
            <a:pPr algn="ctr">
              <a:buNone/>
            </a:pPr>
            <a:r>
              <a:rPr lang="cs-CZ" dirty="0" err="1" smtClean="0"/>
              <a:t>janulik</a:t>
            </a:r>
            <a:r>
              <a:rPr lang="cs-CZ" dirty="0" smtClean="0"/>
              <a:t>@k.</a:t>
            </a:r>
            <a:r>
              <a:rPr lang="cs-CZ" dirty="0" err="1" smtClean="0"/>
              <a:t>utb.cz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pPr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latin typeface="Berlin CE" pitchFamily="2" charset="0"/>
              </a:rPr>
              <a:t>Motivace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1200"/>
            <a:ext cx="8686800" cy="4267200"/>
          </a:xfrm>
        </p:spPr>
        <p:txBody>
          <a:bodyPr/>
          <a:lstStyle/>
          <a:p>
            <a:r>
              <a:rPr lang="cs-CZ" dirty="0" smtClean="0"/>
              <a:t>rozšíření služeb knihovny</a:t>
            </a:r>
          </a:p>
          <a:p>
            <a:r>
              <a:rPr lang="cs-CZ" dirty="0" smtClean="0"/>
              <a:t>česká odborná literatura</a:t>
            </a:r>
          </a:p>
          <a:p>
            <a:r>
              <a:rPr lang="cs-CZ" dirty="0" smtClean="0"/>
              <a:t>zpřístupnění titulů, které knihovna nemá ve svém fondu nebo titulů, které jsou momentálně nedostupné pro absenční výpůjčku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j-lt"/>
              </a:rPr>
              <a:t>Rozhodnutí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rozhodování probíhalo na jaře roku 2014</a:t>
            </a:r>
          </a:p>
          <a:p>
            <a:r>
              <a:rPr lang="cs-CZ" dirty="0" smtClean="0"/>
              <a:t>vybrány </a:t>
            </a:r>
            <a:r>
              <a:rPr lang="cs-CZ" dirty="0" err="1" smtClean="0"/>
              <a:t>Flexibooks</a:t>
            </a:r>
            <a:r>
              <a:rPr lang="cs-CZ" dirty="0" smtClean="0"/>
              <a:t> – hlavní důvodem bylo zaměření na odbornou literaturu</a:t>
            </a:r>
          </a:p>
          <a:p>
            <a:r>
              <a:rPr lang="cs-CZ" dirty="0" smtClean="0"/>
              <a:t>rozhodnuto spuštění zkušebního – pilotního provozu na podzim 2014 (začátek akademického roku)</a:t>
            </a:r>
          </a:p>
          <a:p>
            <a:r>
              <a:rPr lang="cs-CZ" dirty="0" smtClean="0"/>
              <a:t>bez vyjednávání konkrétních titulů, celá nabídka </a:t>
            </a:r>
            <a:r>
              <a:rPr lang="cs-CZ" dirty="0" err="1" smtClean="0"/>
              <a:t>Flexibooks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j-lt"/>
              </a:rPr>
              <a:t>Zkušební provoz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zjištění zájmu našich uživatelů o tuto službu</a:t>
            </a:r>
          </a:p>
          <a:p>
            <a:r>
              <a:rPr lang="cs-CZ" dirty="0" smtClean="0"/>
              <a:t>zkušební provoz byl spuštěn na začátku října</a:t>
            </a:r>
          </a:p>
          <a:p>
            <a:r>
              <a:rPr lang="cs-CZ" dirty="0" smtClean="0"/>
              <a:t>spuštění provázela velká propagace</a:t>
            </a:r>
          </a:p>
          <a:p>
            <a:pPr lvl="1"/>
            <a:r>
              <a:rPr lang="cs-CZ" dirty="0" err="1" smtClean="0"/>
              <a:t>Newsletter</a:t>
            </a:r>
            <a:r>
              <a:rPr lang="cs-CZ" dirty="0" smtClean="0"/>
              <a:t>, letáčky a plakát u </a:t>
            </a:r>
            <a:r>
              <a:rPr lang="cs-CZ" dirty="0" err="1" smtClean="0"/>
              <a:t>výp</a:t>
            </a:r>
            <a:r>
              <a:rPr lang="cs-CZ" dirty="0" smtClean="0"/>
              <a:t>. pultu</a:t>
            </a:r>
          </a:p>
          <a:p>
            <a:pPr lvl="1"/>
            <a:r>
              <a:rPr lang="cs-CZ" dirty="0" smtClean="0"/>
              <a:t>web knihovny </a:t>
            </a: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utb.cz</a:t>
            </a:r>
            <a:r>
              <a:rPr lang="cs-CZ" dirty="0" smtClean="0">
                <a:hlinkClick r:id="rId2"/>
              </a:rPr>
              <a:t>/knihovna</a:t>
            </a:r>
            <a:endParaRPr lang="cs-CZ" dirty="0" smtClean="0"/>
          </a:p>
          <a:p>
            <a:pPr lvl="1"/>
            <a:r>
              <a:rPr lang="cs-CZ" dirty="0" smtClean="0"/>
              <a:t>FB knihovny </a:t>
            </a: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facebook.com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knihovnautb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j-lt"/>
              </a:rPr>
              <a:t>Zkušební provoz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informace o službě jsou na webu knihovny </a:t>
            </a: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utb.cz</a:t>
            </a:r>
            <a:r>
              <a:rPr lang="cs-CZ" dirty="0" smtClean="0">
                <a:hlinkClick r:id="rId2"/>
              </a:rPr>
              <a:t>/knihovna/</a:t>
            </a:r>
            <a:r>
              <a:rPr lang="cs-CZ" dirty="0" err="1" smtClean="0">
                <a:hlinkClick r:id="rId2"/>
              </a:rPr>
              <a:t>sluzby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pujcovani</a:t>
            </a:r>
            <a:r>
              <a:rPr lang="cs-CZ" dirty="0" smtClean="0">
                <a:hlinkClick r:id="rId2"/>
              </a:rPr>
              <a:t>-e-knih</a:t>
            </a:r>
            <a:endParaRPr lang="cs-CZ" dirty="0" smtClean="0"/>
          </a:p>
          <a:p>
            <a:r>
              <a:rPr lang="cs-CZ" dirty="0" smtClean="0"/>
              <a:t>jsou dvě možnosti, jak žádat o vypůjčení e-knihy</a:t>
            </a:r>
          </a:p>
          <a:p>
            <a:pPr lvl="1"/>
            <a:r>
              <a:rPr lang="cs-CZ" dirty="0" smtClean="0"/>
              <a:t>v katalogu knihovny zadáním požadavku na výpůjčku</a:t>
            </a:r>
          </a:p>
          <a:p>
            <a:pPr lvl="1"/>
            <a:r>
              <a:rPr lang="cs-CZ" dirty="0" smtClean="0"/>
              <a:t>e-mailem na adresu </a:t>
            </a:r>
            <a:r>
              <a:rPr lang="cs-CZ" dirty="0" err="1" smtClean="0"/>
              <a:t>flexibooks</a:t>
            </a:r>
            <a:r>
              <a:rPr lang="cs-CZ" dirty="0" smtClean="0"/>
              <a:t>@k.</a:t>
            </a:r>
            <a:r>
              <a:rPr lang="cs-CZ" dirty="0" err="1" smtClean="0"/>
              <a:t>utb.cz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j-lt"/>
              </a:rPr>
              <a:t>Zkušenosti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Přijato 88 žádostí</a:t>
            </a:r>
          </a:p>
          <a:p>
            <a:pPr lvl="1"/>
            <a:r>
              <a:rPr lang="cs-CZ" dirty="0" smtClean="0"/>
              <a:t>z toho 81 přes katalog</a:t>
            </a:r>
          </a:p>
          <a:p>
            <a:pPr lvl="1"/>
            <a:r>
              <a:rPr lang="cs-CZ" dirty="0" smtClean="0"/>
              <a:t>z toho 7 přes e-mail</a:t>
            </a:r>
          </a:p>
          <a:p>
            <a:r>
              <a:rPr lang="cs-CZ" dirty="0" smtClean="0"/>
              <a:t>Z toho 3 žádosti odmítnuty-nevyřízeny. Byly žádány tituly, které nejdou vypůjčit</a:t>
            </a:r>
          </a:p>
          <a:p>
            <a:r>
              <a:rPr lang="cs-CZ" dirty="0" smtClean="0"/>
              <a:t>E-mailem byly žádány i tituly, které bylo možné žádat přímo v katalogu. Zatím pouze jeden titul nebylo možné žádat přes katalog.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j-lt"/>
              </a:rPr>
              <a:t>Zkušenosti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Unikátních žadatelů: 71</a:t>
            </a:r>
          </a:p>
          <a:p>
            <a:r>
              <a:rPr lang="cs-CZ" dirty="0" smtClean="0"/>
              <a:t>Unikátních titulů: 74</a:t>
            </a:r>
          </a:p>
          <a:p>
            <a:r>
              <a:rPr lang="cs-CZ" dirty="0" smtClean="0"/>
              <a:t>Počet vícekrát žádaných titulů: 8</a:t>
            </a:r>
          </a:p>
          <a:p>
            <a:pPr lvl="1"/>
            <a:r>
              <a:rPr lang="cs-CZ" dirty="0" smtClean="0"/>
              <a:t>z toho nejvíce žádaný titul </a:t>
            </a:r>
            <a:r>
              <a:rPr lang="cs-CZ" smtClean="0"/>
              <a:t>byl </a:t>
            </a:r>
            <a:r>
              <a:rPr lang="cs-CZ" smtClean="0"/>
              <a:t>4-krát </a:t>
            </a:r>
            <a:r>
              <a:rPr lang="cs-CZ" dirty="0" smtClean="0"/>
              <a:t>vypůjčen </a:t>
            </a:r>
            <a:r>
              <a:rPr lang="cs-CZ" dirty="0" smtClean="0">
                <a:hlinkClick r:id="rId2"/>
              </a:rPr>
              <a:t>http://katalog.k.</a:t>
            </a:r>
            <a:r>
              <a:rPr lang="cs-CZ" dirty="0" err="1" smtClean="0">
                <a:hlinkClick r:id="rId2"/>
              </a:rPr>
              <a:t>utb.cz</a:t>
            </a:r>
            <a:r>
              <a:rPr lang="cs-CZ" dirty="0" smtClean="0">
                <a:hlinkClick r:id="rId2"/>
              </a:rPr>
              <a:t>/F/?</a:t>
            </a:r>
            <a:r>
              <a:rPr lang="cs-CZ" dirty="0" err="1" smtClean="0">
                <a:hlinkClick r:id="rId2"/>
              </a:rPr>
              <a:t>func</a:t>
            </a:r>
            <a:r>
              <a:rPr lang="cs-CZ" dirty="0" smtClean="0">
                <a:hlinkClick r:id="rId2"/>
              </a:rPr>
              <a:t>=</a:t>
            </a:r>
            <a:r>
              <a:rPr lang="cs-CZ" dirty="0" err="1" smtClean="0">
                <a:hlinkClick r:id="rId2"/>
              </a:rPr>
              <a:t>direct</a:t>
            </a:r>
            <a:r>
              <a:rPr lang="cs-CZ" dirty="0" smtClean="0">
                <a:hlinkClick r:id="rId2"/>
              </a:rPr>
              <a:t>&amp;</a:t>
            </a:r>
            <a:r>
              <a:rPr lang="cs-CZ" dirty="0" err="1" smtClean="0">
                <a:hlinkClick r:id="rId2"/>
              </a:rPr>
              <a:t>doc</a:t>
            </a:r>
            <a:r>
              <a:rPr lang="cs-CZ" dirty="0" smtClean="0">
                <a:hlinkClick r:id="rId2"/>
              </a:rPr>
              <a:t>_</a:t>
            </a:r>
            <a:r>
              <a:rPr lang="cs-CZ" dirty="0" err="1" smtClean="0">
                <a:hlinkClick r:id="rId2"/>
              </a:rPr>
              <a:t>number</a:t>
            </a:r>
            <a:r>
              <a:rPr lang="cs-CZ" dirty="0" smtClean="0">
                <a:hlinkClick r:id="rId2"/>
              </a:rPr>
              <a:t>=000066337&amp;</a:t>
            </a:r>
            <a:r>
              <a:rPr lang="cs-CZ" dirty="0" err="1" smtClean="0">
                <a:hlinkClick r:id="rId2"/>
              </a:rPr>
              <a:t>local</a:t>
            </a:r>
            <a:r>
              <a:rPr lang="cs-CZ" dirty="0" smtClean="0">
                <a:hlinkClick r:id="rId2"/>
              </a:rPr>
              <a:t>_base=UTB01_WEB&amp;</a:t>
            </a:r>
            <a:r>
              <a:rPr lang="cs-CZ" dirty="0" err="1" smtClean="0">
                <a:hlinkClick r:id="rId2"/>
              </a:rPr>
              <a:t>format</a:t>
            </a:r>
            <a:r>
              <a:rPr lang="cs-CZ" dirty="0" smtClean="0">
                <a:hlinkClick r:id="rId2"/>
              </a:rPr>
              <a:t>=999</a:t>
            </a:r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j-lt"/>
              </a:rPr>
              <a:t>Pokračování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skončení zkušebního režimu provedeme analýzu a průzkum u čtenářů</a:t>
            </a:r>
          </a:p>
          <a:p>
            <a:r>
              <a:rPr lang="cs-CZ" dirty="0" smtClean="0"/>
              <a:t>budeme se rozhodovat, jak dál </a:t>
            </a:r>
          </a:p>
          <a:p>
            <a:r>
              <a:rPr lang="cs-CZ" dirty="0" smtClean="0"/>
              <a:t>pro získání lepší ceny za výpůjčku bude nutné omezit nabídku na vybrané a vyjednané tituly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j-lt"/>
              </a:rPr>
              <a:t>Návrhy na rozvoj systému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Nyní není žádné propojení mezi knihovním systémem a </a:t>
            </a:r>
            <a:r>
              <a:rPr lang="cs-CZ" dirty="0" err="1" smtClean="0"/>
              <a:t>Flexibooks</a:t>
            </a:r>
            <a:r>
              <a:rPr lang="cs-CZ" dirty="0" smtClean="0"/>
              <a:t>. Objednávání a rozdělování poukazů je pro knihovny pracné.</a:t>
            </a:r>
          </a:p>
          <a:p>
            <a:r>
              <a:rPr lang="cs-CZ" dirty="0" smtClean="0"/>
              <a:t>Na druhou stranu je toto řešení univerzální a okamžitě dostupné pro každou knihovnu bez nutnosti řešit technické problémy s propojením systémů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Berlin CE"/>
        <a:ea typeface=""/>
        <a:cs typeface=""/>
      </a:majorFont>
      <a:minorFont>
        <a:latin typeface="Berlin CE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rgbClr val="FF0000"/>
          </a:solidFill>
          <a:prstDash val="solid"/>
          <a:round/>
          <a:headEnd type="none" w="med" len="med"/>
          <a:tailEnd type="triangle" w="med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rgbClr val="FF0000"/>
          </a:solidFill>
          <a:prstDash val="solid"/>
          <a:round/>
          <a:headEnd type="none" w="med" len="med"/>
          <a:tailEnd type="triangle" w="med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3787</TotalTime>
  <Words>309</Words>
  <Application>Microsoft Office PowerPoint</Application>
  <PresentationFormat>Předvádění na obrazovce (4:3)</PresentationFormat>
  <Paragraphs>49</Paragraphs>
  <Slides>10</Slides>
  <Notes>3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Times New Roman</vt:lpstr>
      <vt:lpstr>Berlin CE</vt:lpstr>
      <vt:lpstr>Wingdings</vt:lpstr>
      <vt:lpstr>Default Design</vt:lpstr>
      <vt:lpstr>Image</vt:lpstr>
      <vt:lpstr>   Zkušenosti s výpůjčkami Flexibooks       David Janulík </vt:lpstr>
      <vt:lpstr>Motivace</vt:lpstr>
      <vt:lpstr>Rozhodnutí</vt:lpstr>
      <vt:lpstr>Zkušební provoz</vt:lpstr>
      <vt:lpstr>Zkušební provoz</vt:lpstr>
      <vt:lpstr>Zkušenosti</vt:lpstr>
      <vt:lpstr>Zkušenosti</vt:lpstr>
      <vt:lpstr>Pokračování</vt:lpstr>
      <vt:lpstr>Návrhy na rozvoj systému</vt:lpstr>
      <vt:lpstr> </vt:lpstr>
    </vt:vector>
  </TitlesOfParts>
  <Company>UTB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Knihovní systém  ALEPH</dc:title>
  <dc:creator>Knihovna</dc:creator>
  <cp:lastModifiedBy>David</cp:lastModifiedBy>
  <cp:revision>157</cp:revision>
  <dcterms:created xsi:type="dcterms:W3CDTF">2006-09-26T07:23:42Z</dcterms:created>
  <dcterms:modified xsi:type="dcterms:W3CDTF">2014-11-17T00:37:17Z</dcterms:modified>
</cp:coreProperties>
</file>