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78" r:id="rId26"/>
    <p:sldId id="282" r:id="rId27"/>
    <p:sldId id="284" r:id="rId28"/>
    <p:sldId id="283" r:id="rId29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294" y="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96930-FACA-42F6-907A-95AB64FA2560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64A11-C63D-4583-8B77-743A0E126F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1328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8A066D7-E654-495A-9DD4-89ED657B992B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2D9FD93-6134-4A55-A03B-4001BBB4EEA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7-E654-495A-9DD4-89ED657B992B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FD93-6134-4A55-A03B-4001BBB4E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7-E654-495A-9DD4-89ED657B992B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FD93-6134-4A55-A03B-4001BBB4E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7-E654-495A-9DD4-89ED657B992B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FD93-6134-4A55-A03B-4001BBB4E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7-E654-495A-9DD4-89ED657B992B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FD93-6134-4A55-A03B-4001BBB4E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7-E654-495A-9DD4-89ED657B992B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FD93-6134-4A55-A03B-4001BBB4EE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7-E654-495A-9DD4-89ED657B992B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FD93-6134-4A55-A03B-4001BBB4EE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7-E654-495A-9DD4-89ED657B992B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FD93-6134-4A55-A03B-4001BBB4E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7-E654-495A-9DD4-89ED657B992B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FD93-6134-4A55-A03B-4001BBB4E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7-E654-495A-9DD4-89ED657B992B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FD93-6134-4A55-A03B-4001BBB4E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066D7-E654-495A-9DD4-89ED657B992B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9FD93-6134-4A55-A03B-4001BBB4E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8A066D7-E654-495A-9DD4-89ED657B992B}" type="datetimeFigureOut">
              <a:rPr lang="cs-CZ" smtClean="0"/>
              <a:pPr/>
              <a:t>6. 10. 2014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2D9FD93-6134-4A55-A03B-4001BBB4EE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l.nfa.cz/" TargetMode="External"/><Relationship Id="rId2" Type="http://schemas.openxmlformats.org/officeDocument/2006/relationships/hyperlink" Target="http://aleph.nkp.cz/F/?func=file&amp;file_name=find-b&amp;local_base=an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z/" TargetMode="External"/><Relationship Id="rId5" Type="http://schemas.openxmlformats.org/officeDocument/2006/relationships/hyperlink" Target="http://www.jib.cz/" TargetMode="External"/><Relationship Id="rId4" Type="http://schemas.openxmlformats.org/officeDocument/2006/relationships/hyperlink" Target="http://kramerius4.nkp.cz/search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mzk.cz/katalogy-databaze/databaze/volne-dostupne-ceske-online-zdroj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z/" TargetMode="External"/><Relationship Id="rId2" Type="http://schemas.openxmlformats.org/officeDocument/2006/relationships/hyperlink" Target="http://search.mlp.cz/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y.abz.cz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-poezie.cz/ce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reeimages.com/browse.phtml?f=download&amp;id=1195312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reeimages.com/browse.phtml?f=download&amp;id=1092804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cs/databaze/biografie-ceskych-literarnich-osobnosti" TargetMode="External"/><Relationship Id="rId2" Type="http://schemas.openxmlformats.org/officeDocument/2006/relationships/hyperlink" Target="http://aleph.nkp.cz/F/?func=file&amp;file_name=find-b&amp;local_base=au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kramerius4.nkp.cz/search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i.cz/databaze/kalendarium/" TargetMode="External"/><Relationship Id="rId2" Type="http://schemas.openxmlformats.org/officeDocument/2006/relationships/hyperlink" Target="http://www.slovnikceskeliteratury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utsche-biographie.de/index.html" TargetMode="External"/><Relationship Id="rId5" Type="http://schemas.openxmlformats.org/officeDocument/2006/relationships/hyperlink" Target="http://www.pamatnik-terezin.cz/cz/historie-sbirky-a-vyzkum/vyzkum" TargetMode="External"/><Relationship Id="rId4" Type="http://schemas.openxmlformats.org/officeDocument/2006/relationships/hyperlink" Target="http://www.databaze-prekladu.cz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matniknarodnihopisemnictvi.cz/a/" TargetMode="External"/><Relationship Id="rId2" Type="http://schemas.openxmlformats.org/officeDocument/2006/relationships/hyperlink" Target="http://www.mvcr.cz/clanek/archivni-fondy-a-sbirky-v-ceske-republice-386553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cr.cz/C-fondy/digi_policejni_prihlasky.asp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uapraha.cz/fallensoldierdatabase" TargetMode="External"/><Relationship Id="rId2" Type="http://schemas.openxmlformats.org/officeDocument/2006/relationships/hyperlink" Target="http://kramerius.nkp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hyperlink" Target="http://www.vhu.cz/kde-patrat-po-svych-predcich-padlych-zemrelych-nezvestnych-ranenych-ci-zajatych-v-prvni-svetove-valce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r.cz/C-fondy/digi_policejni_prihlasky.aspx" TargetMode="External"/><Relationship Id="rId2" Type="http://schemas.openxmlformats.org/officeDocument/2006/relationships/hyperlink" Target="http://www.genealogie.cz/aktivity/digitaliza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llisisland.org/" TargetMode="External"/><Relationship Id="rId4" Type="http://schemas.openxmlformats.org/officeDocument/2006/relationships/hyperlink" Target="http://www.mvcr.cz/clanek/archivni-fondy-a-sbirky-v-ceske-republice-386553.asp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mailto:Lenka.Valkova@nkp.cz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kramerius3.nkp.cz/kramerius/Welcome.do;jsessionid=5B4E03029E8F3BC640E27F146CF9DC1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du.cz/cs/bibliograficke-oddeleni" TargetMode="External"/><Relationship Id="rId3" Type="http://schemas.openxmlformats.org/officeDocument/2006/relationships/hyperlink" Target="http://biblio.hiu.cas.cz/" TargetMode="External"/><Relationship Id="rId7" Type="http://schemas.openxmlformats.org/officeDocument/2006/relationships/hyperlink" Target="http://www.udu.cas.cz/cs/bibliografie/" TargetMode="External"/><Relationship Id="rId12" Type="http://schemas.openxmlformats.org/officeDocument/2006/relationships/hyperlink" Target="http://aleph.uzei.cz/F/LG5QGQQX9JTC86Y4ERIMJXAXK7JSXV6YT7MLQLVVTPD6L93TYL-04610?func=file&amp;file_name=find-b&amp;local_base=uzp02&amp;pds_handle=GUEST" TargetMode="External"/><Relationship Id="rId2" Type="http://schemas.openxmlformats.org/officeDocument/2006/relationships/hyperlink" Target="http://www.ucl.cas.cz/cs/databaze/bibliograficke-databaz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l.nfa.cz/" TargetMode="External"/><Relationship Id="rId11" Type="http://schemas.openxmlformats.org/officeDocument/2006/relationships/hyperlink" Target="http://www.geobibline.cz/cs/basic_info" TargetMode="External"/><Relationship Id="rId5" Type="http://schemas.openxmlformats.org/officeDocument/2006/relationships/hyperlink" Target="http://katalog.npmk.cz/" TargetMode="External"/><Relationship Id="rId10" Type="http://schemas.openxmlformats.org/officeDocument/2006/relationships/hyperlink" Target="https://vufind.techlib.cz/" TargetMode="External"/><Relationship Id="rId4" Type="http://schemas.openxmlformats.org/officeDocument/2006/relationships/hyperlink" Target="http://www.usd.cas.cz/cs/stranky/knihovna/katalogy-a-databaze" TargetMode="External"/><Relationship Id="rId9" Type="http://schemas.openxmlformats.org/officeDocument/2006/relationships/hyperlink" Target="http://www.nlk.cz/informacni-zdroje/katalogy-d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.ucl.cas.cz/" TargetMode="External"/><Relationship Id="rId2" Type="http://schemas.openxmlformats.org/officeDocument/2006/relationships/hyperlink" Target="http://kramerius-info.nkp.cz/digitalizace-v-cr/odkazy-na-systemy-krameri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no.onb.ac.at/" TargetMode="External"/><Relationship Id="rId5" Type="http://schemas.openxmlformats.org/officeDocument/2006/relationships/hyperlink" Target="http://www.depositum.cz/" TargetMode="External"/><Relationship Id="rId4" Type="http://schemas.openxmlformats.org/officeDocument/2006/relationships/hyperlink" Target="http://www.nulk.cz/Informace.aspx?sid=1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Případ: Knihovna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Sherlockem</a:t>
            </a:r>
            <a:r>
              <a:rPr lang="cs-CZ" dirty="0" smtClean="0"/>
              <a:t> Holmesem v knihovně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8351">
            <a:off x="874835" y="4247839"/>
            <a:ext cx="1392474" cy="99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83612" y="58772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                              Mgr. Lenka Válková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9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041440" cy="1442674"/>
          </a:xfrm>
        </p:spPr>
        <p:txBody>
          <a:bodyPr/>
          <a:lstStyle/>
          <a:p>
            <a:r>
              <a:rPr lang="cs-CZ" dirty="0" smtClean="0"/>
              <a:t>Tištěné článkové bibliografie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39513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rozsáhlejší článkové bibliografie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  ČČČ – Články v českých časopisech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Č. </a:t>
            </a:r>
            <a:r>
              <a:rPr lang="cs-CZ" dirty="0" err="1" smtClean="0"/>
              <a:t>Zíbrt</a:t>
            </a:r>
            <a:r>
              <a:rPr lang="cs-CZ" dirty="0" smtClean="0"/>
              <a:t>: Bibliografie české historie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Tumpach - Podlaha: Bibliografie české katolické literatury náboženství</a:t>
            </a:r>
          </a:p>
          <a:p>
            <a:pPr marL="0" indent="0">
              <a:buNone/>
            </a:pPr>
            <a:r>
              <a:rPr lang="cs-CZ" dirty="0" smtClean="0"/>
              <a:t>     Aj.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Článkové bibliografie konkrétních časopisů, personální bibliografie, regionální bibliografie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192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Úkol třetí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Dohledat novější články (vydané po roce 1990 )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800" dirty="0" smtClean="0"/>
              <a:t>(např. články o </a:t>
            </a:r>
            <a:r>
              <a:rPr lang="cs-CZ" sz="1800" dirty="0" err="1" smtClean="0"/>
              <a:t>Sherlocku</a:t>
            </a:r>
            <a:r>
              <a:rPr lang="cs-CZ" sz="1800" dirty="0" smtClean="0"/>
              <a:t> Holmesovi ve filmu)</a:t>
            </a:r>
            <a:endParaRPr lang="cs-CZ" sz="1800" dirty="0"/>
          </a:p>
        </p:txBody>
      </p:sp>
      <p:pic>
        <p:nvPicPr>
          <p:cNvPr id="4" name="Picture 2" descr="C:\Users\VALKOVAL\AppData\Local\Microsoft\Windows\Temporary Internet Files\Content.IE5\QG1UYBG7\MP9004028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389965" cy="2542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38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se podívat…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Článková databáze </a:t>
            </a:r>
            <a:r>
              <a:rPr lang="cs-CZ" dirty="0" smtClean="0">
                <a:hlinkClick r:id="rId2"/>
              </a:rPr>
              <a:t>ANL</a:t>
            </a:r>
            <a:endParaRPr lang="cs-CZ" dirty="0" smtClean="0"/>
          </a:p>
          <a:p>
            <a:r>
              <a:rPr lang="cs-CZ" dirty="0" smtClean="0"/>
              <a:t>Specializované databáze (v tomto případě Článková databáze </a:t>
            </a:r>
            <a:r>
              <a:rPr lang="cs-CZ" dirty="0">
                <a:hlinkClick r:id="rId3"/>
              </a:rPr>
              <a:t>Národního filmového </a:t>
            </a:r>
            <a:r>
              <a:rPr lang="cs-CZ" dirty="0" smtClean="0">
                <a:hlinkClick r:id="rId3"/>
              </a:rPr>
              <a:t>archivu</a:t>
            </a:r>
            <a:r>
              <a:rPr lang="cs-CZ" dirty="0" smtClean="0"/>
              <a:t> )</a:t>
            </a:r>
          </a:p>
          <a:p>
            <a:r>
              <a:rPr lang="cs-CZ" dirty="0"/>
              <a:t> </a:t>
            </a:r>
            <a:r>
              <a:rPr lang="cs-CZ" dirty="0" smtClean="0"/>
              <a:t>Licencované databáze </a:t>
            </a:r>
            <a:r>
              <a:rPr lang="cs-CZ" dirty="0" err="1" smtClean="0"/>
              <a:t>Anopress</a:t>
            </a:r>
            <a:r>
              <a:rPr lang="cs-CZ" dirty="0" smtClean="0"/>
              <a:t>, Newton media</a:t>
            </a:r>
          </a:p>
          <a:p>
            <a:r>
              <a:rPr lang="cs-CZ" dirty="0" smtClean="0"/>
              <a:t>Digitální knihovny – </a:t>
            </a:r>
            <a:r>
              <a:rPr lang="cs-CZ" dirty="0" smtClean="0">
                <a:hlinkClick r:id="rId4"/>
              </a:rPr>
              <a:t>Kramerius 4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Zahraniční licencované databáze</a:t>
            </a:r>
          </a:p>
          <a:p>
            <a:r>
              <a:rPr lang="cs-CZ" dirty="0" smtClean="0"/>
              <a:t> JIB – </a:t>
            </a:r>
            <a:r>
              <a:rPr lang="cs-CZ" dirty="0" smtClean="0">
                <a:hlinkClick r:id="rId5"/>
              </a:rPr>
              <a:t>Primo centrál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Google </a:t>
            </a:r>
            <a:r>
              <a:rPr lang="cs-CZ" dirty="0" err="1" smtClean="0">
                <a:hlinkClick r:id="rId6"/>
              </a:rPr>
              <a:t>Scholar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sz="1700" dirty="0" smtClean="0"/>
              <a:t>Aj.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053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NOVINY A ČASOPISY</a:t>
            </a:r>
            <a:endParaRPr lang="cs-CZ" sz="6000" dirty="0"/>
          </a:p>
        </p:txBody>
      </p:sp>
    </p:spTree>
    <p:extLst>
      <p:ext uri="{BB962C8B-B14F-4D97-AF65-F5344CB8AC3E}">
        <p14:creationId xmlns="" xmlns:p14="http://schemas.microsoft.com/office/powerpoint/2010/main" val="42703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zvláštního pověření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8388"/>
            <a:ext cx="5389984" cy="395133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Dohledat časopisy vydávané na našem území v 19. a 20. století</a:t>
            </a:r>
          </a:p>
          <a:p>
            <a:pPr marL="0" indent="0">
              <a:buNone/>
            </a:pP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sz="1800" dirty="0" smtClean="0"/>
              <a:t>(např. časopisy zaměřené na policii, četnictvo a kriminalistiku vydávané v roce  1939 )</a:t>
            </a:r>
            <a:endParaRPr lang="cs-CZ" sz="1800" dirty="0"/>
          </a:p>
        </p:txBody>
      </p:sp>
      <p:pic>
        <p:nvPicPr>
          <p:cNvPr id="4" name="Picture 2" descr="C:\Users\SLUZBA_RC\AppData\Local\Microsoft\Windows\Temporary Internet Files\Content.IE5\V5PT7CB9\MP90044870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2622037" cy="393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11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cs-CZ" sz="4000" dirty="0" smtClean="0"/>
              <a:t>Splněno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hlinkClick r:id="rId2"/>
            </a:endParaRPr>
          </a:p>
          <a:p>
            <a:endParaRPr lang="cs-CZ" dirty="0" smtClean="0"/>
          </a:p>
          <a:p>
            <a:r>
              <a:rPr lang="cs-CZ" dirty="0" smtClean="0"/>
              <a:t>Tištěné bibliografie novin a časopisů </a:t>
            </a:r>
          </a:p>
          <a:p>
            <a:pPr marL="0" indent="0">
              <a:buNone/>
            </a:pPr>
            <a:r>
              <a:rPr lang="cs-CZ" sz="1400" dirty="0" smtClean="0"/>
              <a:t>(</a:t>
            </a:r>
            <a:r>
              <a:rPr lang="cs-CZ" sz="1400" cap="all" dirty="0"/>
              <a:t>KUBÍČEK</a:t>
            </a:r>
            <a:r>
              <a:rPr lang="cs-CZ" sz="1400" dirty="0"/>
              <a:t>, Jaromír, </a:t>
            </a:r>
            <a:r>
              <a:rPr lang="cs-CZ" sz="1400" dirty="0" err="1"/>
              <a:t>ed</a:t>
            </a:r>
            <a:r>
              <a:rPr lang="cs-CZ" sz="1400" dirty="0"/>
              <a:t>. a kol. </a:t>
            </a:r>
            <a:r>
              <a:rPr lang="cs-CZ" sz="1400" i="1" dirty="0"/>
              <a:t>Česká retrospektivní bibliografie. Řada 2, Časopisy. Díl 2, Časopisy České republiky 1919-1945 (CERBI C2)</a:t>
            </a:r>
            <a:r>
              <a:rPr lang="cs-CZ" sz="1400" dirty="0"/>
              <a:t>. Brno: Sdružení knihoven ČR, 2006-2007. 4 sv. ISBN 80-86249-26-3</a:t>
            </a:r>
            <a:r>
              <a:rPr lang="cs-CZ" sz="1400" dirty="0" smtClean="0"/>
              <a:t>. )</a:t>
            </a:r>
          </a:p>
          <a:p>
            <a:pPr marL="0" indent="0">
              <a:buNone/>
            </a:pPr>
            <a:r>
              <a:rPr lang="cs-CZ" sz="1400" dirty="0" smtClean="0"/>
              <a:t>Aj.</a:t>
            </a:r>
          </a:p>
          <a:p>
            <a:r>
              <a:rPr lang="cs-CZ" dirty="0" smtClean="0"/>
              <a:t> </a:t>
            </a:r>
            <a:r>
              <a:rPr lang="cs-CZ" smtClean="0">
                <a:hlinkClick r:id="rId2"/>
              </a:rPr>
              <a:t>Periodika vydávaná </a:t>
            </a:r>
            <a:r>
              <a:rPr lang="cs-CZ" dirty="0" smtClean="0">
                <a:hlinkClick r:id="rId2"/>
              </a:rPr>
              <a:t>v českých zemích</a:t>
            </a:r>
            <a:r>
              <a:rPr lang="cs-CZ" dirty="0" smtClean="0"/>
              <a:t> - MZK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</p:txBody>
      </p:sp>
      <p:pic>
        <p:nvPicPr>
          <p:cNvPr id="2051" name="Picture 3" descr="C:\Users\SLUZBA_RC\AppData\Local\Microsoft\Windows\Temporary Internet Files\Content.IE5\V5PT7CB9\MP9004054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44" y="332656"/>
            <a:ext cx="3024336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750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Zapeklité případy dohledávání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8800" dirty="0" smtClean="0"/>
              <a:t>KNIH </a:t>
            </a:r>
            <a:r>
              <a:rPr lang="cs-CZ" sz="2800" dirty="0" smtClean="0"/>
              <a:t>a jejich obsahu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33478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Případ: …kdysi jsem četl…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… </a:t>
            </a:r>
            <a:r>
              <a:rPr lang="cs-CZ" dirty="0"/>
              <a:t>jde o knihu, kterou jsem četla asi před dvaceti lety. Autor byl pravděpodobně Angličan, hlavní hrdina knihy se jmenuje </a:t>
            </a:r>
            <a:r>
              <a:rPr lang="cs-CZ" dirty="0" err="1"/>
              <a:t>Skag</a:t>
            </a:r>
            <a:r>
              <a:rPr lang="cs-CZ" dirty="0"/>
              <a:t>. Po krátkém působení v cirkuse v Anglii se pod vlivem jednoho z kolegů, pocházejících z Indie, rozhodne do této země vydat. Učí se sebeovládání a komunikaci se zvířaty, díky kterým je schopen takových kousků jako napájení poraněné tygřice v doupěti s mláďaty nebo léčení zraněného </a:t>
            </a:r>
            <a:r>
              <a:rPr lang="cs-CZ" dirty="0" err="1"/>
              <a:t>hanumana</a:t>
            </a:r>
            <a:r>
              <a:rPr lang="cs-CZ" dirty="0"/>
              <a:t> či boje s kobrou. Kniha končí vyléčením jeho lásky, která onemocněla smrtelnou horečkou (slyší horečkové ptáky</a:t>
            </a:r>
            <a:r>
              <a:rPr lang="cs-CZ" dirty="0" smtClean="0"/>
              <a:t>).</a:t>
            </a:r>
          </a:p>
          <a:p>
            <a:r>
              <a:rPr lang="cs-CZ" dirty="0" smtClean="0"/>
              <a:t> Bohužel</a:t>
            </a:r>
            <a:r>
              <a:rPr lang="cs-CZ" dirty="0"/>
              <a:t>, </a:t>
            </a:r>
            <a:r>
              <a:rPr lang="cs-CZ" dirty="0" smtClean="0"/>
              <a:t>další </a:t>
            </a:r>
            <a:r>
              <a:rPr lang="cs-CZ" dirty="0"/>
              <a:t>detaily </a:t>
            </a:r>
            <a:r>
              <a:rPr lang="cs-CZ" dirty="0" smtClean="0"/>
              <a:t>neznám</a:t>
            </a:r>
            <a:r>
              <a:rPr lang="cs-CZ" dirty="0"/>
              <a:t>. </a:t>
            </a:r>
            <a:r>
              <a:rPr lang="cs-CZ" dirty="0" smtClean="0"/>
              <a:t>Domnívám </a:t>
            </a:r>
            <a:r>
              <a:rPr lang="cs-CZ" dirty="0"/>
              <a:t>se, ze kniha byla </a:t>
            </a:r>
            <a:r>
              <a:rPr lang="cs-CZ" dirty="0" smtClean="0"/>
              <a:t>vydána někdy </a:t>
            </a:r>
            <a:r>
              <a:rPr lang="cs-CZ" dirty="0"/>
              <a:t>okolo let 1965 - </a:t>
            </a:r>
            <a:r>
              <a:rPr lang="cs-CZ" dirty="0" smtClean="0"/>
              <a:t>1977. Mám </a:t>
            </a:r>
            <a:r>
              <a:rPr lang="cs-CZ" dirty="0"/>
              <a:t>dojem, ze </a:t>
            </a:r>
            <a:r>
              <a:rPr lang="cs-CZ" dirty="0" smtClean="0"/>
              <a:t>vzhledově </a:t>
            </a:r>
            <a:r>
              <a:rPr lang="cs-CZ" dirty="0"/>
              <a:t>se podobalo </a:t>
            </a:r>
            <a:r>
              <a:rPr lang="cs-CZ" dirty="0" err="1" smtClean="0"/>
              <a:t>Durrellově</a:t>
            </a:r>
            <a:r>
              <a:rPr lang="cs-CZ" dirty="0" smtClean="0"/>
              <a:t> Šeptající </a:t>
            </a:r>
            <a:r>
              <a:rPr lang="cs-CZ" dirty="0"/>
              <a:t>zemi, kterou vydalo </a:t>
            </a:r>
            <a:r>
              <a:rPr lang="cs-CZ" dirty="0" smtClean="0"/>
              <a:t>nakladatelství </a:t>
            </a:r>
            <a:r>
              <a:rPr lang="cs-CZ" dirty="0"/>
              <a:t>Svoboda v edici </a:t>
            </a:r>
            <a:r>
              <a:rPr lang="cs-CZ" dirty="0" smtClean="0"/>
              <a:t>Omnia. Pravděpodobně vám nepomůže můj matný </a:t>
            </a:r>
            <a:r>
              <a:rPr lang="cs-CZ" dirty="0"/>
              <a:t>dojem, ze </a:t>
            </a:r>
            <a:r>
              <a:rPr lang="cs-CZ" sz="3300" u="sng" dirty="0" smtClean="0"/>
              <a:t>obálka </a:t>
            </a:r>
            <a:r>
              <a:rPr lang="cs-CZ" sz="3300" u="sng" dirty="0"/>
              <a:t>byla v </a:t>
            </a:r>
            <a:r>
              <a:rPr lang="cs-CZ" sz="3300" u="sng" dirty="0">
                <a:solidFill>
                  <a:srgbClr val="FFC000"/>
                </a:solidFill>
              </a:rPr>
              <a:t>žluté</a:t>
            </a:r>
            <a:r>
              <a:rPr lang="cs-CZ" sz="3300" u="sng" dirty="0"/>
              <a:t> a </a:t>
            </a:r>
            <a:r>
              <a:rPr lang="cs-CZ" sz="3300" u="sng" dirty="0">
                <a:solidFill>
                  <a:srgbClr val="00B050"/>
                </a:solidFill>
              </a:rPr>
              <a:t>zelené</a:t>
            </a:r>
            <a:r>
              <a:rPr lang="cs-CZ" sz="3300" u="sng" dirty="0"/>
              <a:t> barvě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707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Někdy pomůže….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342940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/>
              <a:t>Soupis vydaných publikací jednotlivých nakladatelství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/>
              <a:t>např</a:t>
            </a:r>
            <a:r>
              <a:rPr lang="cs-CZ" dirty="0"/>
              <a:t>: </a:t>
            </a:r>
            <a:r>
              <a:rPr lang="cs-CZ" cap="all" dirty="0"/>
              <a:t> ROŽ</a:t>
            </a:r>
            <a:r>
              <a:rPr lang="cs-CZ" dirty="0"/>
              <a:t>, Václav, </a:t>
            </a:r>
            <a:r>
              <a:rPr lang="cs-CZ" dirty="0" err="1"/>
              <a:t>ed</a:t>
            </a:r>
            <a:r>
              <a:rPr lang="cs-CZ" dirty="0"/>
              <a:t>. </a:t>
            </a:r>
            <a:r>
              <a:rPr lang="cs-CZ" i="1" dirty="0"/>
              <a:t>Knihy 1945-1974: Bibliografie</a:t>
            </a:r>
            <a:r>
              <a:rPr lang="cs-CZ" dirty="0"/>
              <a:t>. 1. vyd. Praha: Svoboda, 1975</a:t>
            </a:r>
            <a:r>
              <a:rPr lang="cs-CZ" dirty="0" smtClean="0"/>
              <a:t>.</a:t>
            </a:r>
            <a:r>
              <a:rPr lang="cs-CZ" i="1" dirty="0" smtClean="0"/>
              <a:t>)</a:t>
            </a:r>
          </a:p>
          <a:p>
            <a:pPr marL="0" indent="0">
              <a:buNone/>
            </a:pPr>
            <a:endParaRPr lang="cs-CZ" i="1" dirty="0" smtClean="0"/>
          </a:p>
          <a:p>
            <a:r>
              <a:rPr lang="cs-CZ" sz="2800" dirty="0" smtClean="0">
                <a:hlinkClick r:id="rId2"/>
              </a:rPr>
              <a:t>Katalog </a:t>
            </a:r>
            <a:r>
              <a:rPr lang="cs-CZ" sz="2800" dirty="0">
                <a:hlinkClick r:id="rId2"/>
              </a:rPr>
              <a:t>Městské knihovny v Praze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 </a:t>
            </a:r>
          </a:p>
          <a:p>
            <a:r>
              <a:rPr lang="cs-CZ" sz="2800" dirty="0" smtClean="0">
                <a:hlinkClick r:id="rId3"/>
              </a:rPr>
              <a:t>Google </a:t>
            </a:r>
            <a:r>
              <a:rPr lang="cs-CZ" sz="2800" dirty="0" err="1" smtClean="0">
                <a:hlinkClick r:id="rId3"/>
              </a:rPr>
              <a:t>Books</a:t>
            </a:r>
            <a:endParaRPr lang="cs-CZ" sz="2800" dirty="0" smtClean="0"/>
          </a:p>
          <a:p>
            <a:r>
              <a:rPr lang="cs-CZ" sz="2800" dirty="0" smtClean="0"/>
              <a:t>Systémy Kramerius</a:t>
            </a:r>
          </a:p>
          <a:p>
            <a:r>
              <a:rPr lang="cs-CZ" sz="2800" dirty="0" smtClean="0">
                <a:hlinkClick r:id="rId4"/>
              </a:rPr>
              <a:t>Knihy ABZ</a:t>
            </a:r>
            <a:endParaRPr lang="cs-CZ" sz="2800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           </a:t>
            </a:r>
            <a:r>
              <a:rPr lang="cs-CZ" sz="3200" dirty="0"/>
              <a:t>.</a:t>
            </a:r>
            <a:r>
              <a:rPr lang="cs-CZ" sz="3200" dirty="0" smtClean="0"/>
              <a:t>..a hlavně náhoda …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1800" i="1" dirty="0"/>
          </a:p>
          <a:p>
            <a:pPr marL="0" indent="0">
              <a:buNone/>
            </a:pPr>
            <a:endParaRPr lang="cs-CZ" sz="1800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536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Další užitečné zdroje…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8388"/>
            <a:ext cx="8054280" cy="3951337"/>
          </a:xfrm>
        </p:spPr>
        <p:txBody>
          <a:bodyPr/>
          <a:lstStyle/>
          <a:p>
            <a:r>
              <a:rPr lang="cs-CZ" dirty="0" smtClean="0"/>
              <a:t>PŘEKLADY:</a:t>
            </a:r>
          </a:p>
          <a:p>
            <a:pPr marL="0" indent="0">
              <a:buNone/>
            </a:pPr>
            <a:r>
              <a:rPr lang="cs-CZ" dirty="0" smtClean="0"/>
              <a:t>Index </a:t>
            </a:r>
            <a:r>
              <a:rPr lang="cs-CZ" dirty="0" err="1" smtClean="0"/>
              <a:t>translationum</a:t>
            </a:r>
            <a:r>
              <a:rPr lang="cs-CZ" dirty="0" smtClean="0"/>
              <a:t> – bibliografie překladů(do roku 1979 tištěná verze, 1979 – 2002 – elektronická CD -Rom 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 BÁSNĚ: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Česká elektronická knihovna</a:t>
            </a:r>
            <a:r>
              <a:rPr lang="cs-CZ" dirty="0" smtClean="0"/>
              <a:t> (ÚČL AVČR)</a:t>
            </a:r>
          </a:p>
          <a:p>
            <a:pPr marL="0" indent="0">
              <a:buNone/>
            </a:pPr>
            <a:r>
              <a:rPr lang="cs-CZ" dirty="0" smtClean="0"/>
              <a:t>Názvový katalog Městské knihovny v Praze (básně, povídky)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725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8800" dirty="0" smtClean="0"/>
              <a:t>ČLÁNKY</a:t>
            </a:r>
            <a:endParaRPr lang="cs-CZ" sz="8800" dirty="0"/>
          </a:p>
        </p:txBody>
      </p:sp>
      <p:pic>
        <p:nvPicPr>
          <p:cNvPr id="2050" name="Picture 2" descr="Metal Type From Letterpress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33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               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         OSOBA</a:t>
            </a:r>
            <a:endParaRPr lang="cs-CZ" sz="6000" dirty="0"/>
          </a:p>
        </p:txBody>
      </p:sp>
      <p:pic>
        <p:nvPicPr>
          <p:cNvPr id="1034" name="Picture 10" descr="Hand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519"/>
            <a:ext cx="2527001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63688" y="3092879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Hledaná</a:t>
            </a:r>
            <a:endParaRPr lang="cs-CZ" sz="4400" dirty="0"/>
          </a:p>
        </p:txBody>
      </p:sp>
    </p:spTree>
    <p:extLst>
      <p:ext uri="{BB962C8B-B14F-4D97-AF65-F5344CB8AC3E}">
        <p14:creationId xmlns="" xmlns:p14="http://schemas.microsoft.com/office/powerpoint/2010/main" val="35046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41440" cy="832197"/>
          </a:xfrm>
        </p:spPr>
        <p:txBody>
          <a:bodyPr/>
          <a:lstStyle/>
          <a:p>
            <a:pPr algn="l"/>
            <a:r>
              <a:rPr lang="cs-CZ" dirty="0" smtClean="0"/>
              <a:t>Někdy postačí….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80920" cy="5616624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 smtClean="0">
                <a:hlinkClick r:id="rId2"/>
              </a:rPr>
              <a:t>Databáze Národní autority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Ottův slovník naučný</a:t>
            </a:r>
          </a:p>
          <a:p>
            <a:endParaRPr lang="cs-CZ" dirty="0" smtClean="0"/>
          </a:p>
          <a:p>
            <a:r>
              <a:rPr lang="cs-CZ" cap="all" dirty="0"/>
              <a:t>TOMEŠ</a:t>
            </a:r>
            <a:r>
              <a:rPr lang="cs-CZ" dirty="0"/>
              <a:t>, Josef a kol. </a:t>
            </a:r>
            <a:r>
              <a:rPr lang="cs-CZ" i="1" dirty="0"/>
              <a:t>Český biografický slovník XX. století</a:t>
            </a:r>
            <a:r>
              <a:rPr lang="cs-CZ" dirty="0"/>
              <a:t>. Praha: Paseka, 1999. 3 sv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cap="all" dirty="0"/>
              <a:t>VOPRAVIL</a:t>
            </a:r>
            <a:r>
              <a:rPr lang="cs-CZ" dirty="0"/>
              <a:t>, Jaroslav Stanislav. </a:t>
            </a:r>
            <a:r>
              <a:rPr lang="cs-CZ" i="1" dirty="0"/>
              <a:t>Slovník pseudonymů v české a slovenské literatuře: (anagramů, kryptonymů, značek, jmen původních, přijatých, dvojitých, polatinštělých atd.)</a:t>
            </a:r>
            <a:r>
              <a:rPr lang="cs-CZ" dirty="0"/>
              <a:t>. Praha: Státní pedagogické nakladatelství, 1973. </a:t>
            </a:r>
            <a:endParaRPr lang="cs-CZ" dirty="0" smtClean="0"/>
          </a:p>
          <a:p>
            <a:endParaRPr lang="cs-CZ" dirty="0" smtClean="0"/>
          </a:p>
          <a:p>
            <a:r>
              <a:rPr lang="cs-CZ" i="1" dirty="0"/>
              <a:t>Kdy zemřeli--?: přehled českých spisovatelů a publicistů zemřelých v letech ..</a:t>
            </a:r>
            <a:r>
              <a:rPr lang="cs-CZ" dirty="0"/>
              <a:t>. Praha: St. knihovna ČSSR-Národní knihovna, [1937-1995?].</a:t>
            </a:r>
            <a:endParaRPr lang="cs-CZ" dirty="0" smtClean="0"/>
          </a:p>
          <a:p>
            <a:endParaRPr lang="cs-CZ" dirty="0" smtClean="0"/>
          </a:p>
          <a:p>
            <a:r>
              <a:rPr lang="cs-CZ" cap="all" dirty="0"/>
              <a:t>TŘEŠTÍK</a:t>
            </a:r>
            <a:r>
              <a:rPr lang="cs-CZ" dirty="0"/>
              <a:t>, Michael, </a:t>
            </a:r>
            <a:r>
              <a:rPr lang="cs-CZ" dirty="0" err="1"/>
              <a:t>ed</a:t>
            </a:r>
            <a:r>
              <a:rPr lang="cs-CZ" dirty="0"/>
              <a:t>. </a:t>
            </a:r>
            <a:r>
              <a:rPr lang="cs-CZ" i="1" dirty="0"/>
              <a:t>Kdo je kdo v České republice na přelomu 20. století: 5000 biografických hesel nejvýznamnějších osobností</a:t>
            </a:r>
            <a:r>
              <a:rPr lang="cs-CZ" dirty="0"/>
              <a:t>. Praha: Agentura Kdo je kdo, 1998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   </a:t>
            </a:r>
            <a:endParaRPr lang="cs-CZ" dirty="0" smtClean="0"/>
          </a:p>
          <a:p>
            <a:r>
              <a:rPr lang="cs-CZ" cap="all" dirty="0"/>
              <a:t>OPELÍK</a:t>
            </a:r>
            <a:r>
              <a:rPr lang="cs-CZ" dirty="0"/>
              <a:t>, Jiří, </a:t>
            </a:r>
            <a:r>
              <a:rPr lang="cs-CZ" dirty="0" err="1"/>
              <a:t>ed</a:t>
            </a:r>
            <a:r>
              <a:rPr lang="cs-CZ" dirty="0"/>
              <a:t>. et al. </a:t>
            </a:r>
            <a:r>
              <a:rPr lang="cs-CZ" i="1" dirty="0"/>
              <a:t>Lexikon české literatury: osobnosti, díla, instituce</a:t>
            </a:r>
            <a:r>
              <a:rPr lang="cs-CZ" dirty="0"/>
              <a:t>. 1. vyd. Praha: Academia, 1985-2008. 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hlinkClick r:id="rId3"/>
              </a:rPr>
              <a:t>Biografie českých literárních osobností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2969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16173"/>
          </a:xfrm>
        </p:spPr>
        <p:txBody>
          <a:bodyPr/>
          <a:lstStyle/>
          <a:p>
            <a:pPr algn="l"/>
            <a:r>
              <a:rPr lang="cs-CZ" sz="3200" dirty="0" smtClean="0"/>
              <a:t>Výtvarníci: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4784"/>
            <a:ext cx="7467600" cy="4504941"/>
          </a:xfrm>
        </p:spPr>
        <p:txBody>
          <a:bodyPr/>
          <a:lstStyle/>
          <a:p>
            <a:r>
              <a:rPr lang="cs-CZ" cap="all" dirty="0" smtClean="0"/>
              <a:t>MALÝ</a:t>
            </a:r>
            <a:r>
              <a:rPr lang="cs-CZ" dirty="0"/>
              <a:t>, Zbyšek, </a:t>
            </a:r>
            <a:r>
              <a:rPr lang="cs-CZ" dirty="0" err="1"/>
              <a:t>ed</a:t>
            </a:r>
            <a:r>
              <a:rPr lang="cs-CZ" dirty="0"/>
              <a:t>. a </a:t>
            </a:r>
            <a:r>
              <a:rPr lang="cs-CZ" cap="all" dirty="0"/>
              <a:t>MALÁ</a:t>
            </a:r>
            <a:r>
              <a:rPr lang="cs-CZ" dirty="0"/>
              <a:t>, Alena, </a:t>
            </a:r>
            <a:r>
              <a:rPr lang="cs-CZ" dirty="0" err="1"/>
              <a:t>ed</a:t>
            </a:r>
            <a:r>
              <a:rPr lang="cs-CZ" dirty="0"/>
              <a:t>. </a:t>
            </a:r>
            <a:r>
              <a:rPr lang="cs-CZ" i="1" dirty="0"/>
              <a:t>Slovník českých a slovenských výtvarných umělců 1950-..</a:t>
            </a:r>
            <a:r>
              <a:rPr lang="cs-CZ" dirty="0"/>
              <a:t>. Vyd. 1. Ostrava: Výtvarné centrum </a:t>
            </a:r>
            <a:r>
              <a:rPr lang="cs-CZ" dirty="0" err="1"/>
              <a:t>Chagall</a:t>
            </a:r>
            <a:r>
              <a:rPr lang="cs-CZ" dirty="0"/>
              <a:t>, </a:t>
            </a:r>
            <a:r>
              <a:rPr lang="cs-CZ" dirty="0" smtClean="0"/>
              <a:t>1998-</a:t>
            </a:r>
          </a:p>
          <a:p>
            <a:endParaRPr lang="cs-CZ" dirty="0" smtClean="0"/>
          </a:p>
          <a:p>
            <a:r>
              <a:rPr lang="cs-CZ" cap="all" dirty="0"/>
              <a:t>TOMAN</a:t>
            </a:r>
            <a:r>
              <a:rPr lang="cs-CZ" dirty="0"/>
              <a:t>, Prokop, </a:t>
            </a:r>
            <a:r>
              <a:rPr lang="cs-CZ" dirty="0" err="1"/>
              <a:t>ed</a:t>
            </a:r>
            <a:r>
              <a:rPr lang="cs-CZ" dirty="0"/>
              <a:t>. </a:t>
            </a:r>
            <a:r>
              <a:rPr lang="cs-CZ" i="1" dirty="0"/>
              <a:t>Nový slovník československých výtvarných umělců</a:t>
            </a:r>
            <a:r>
              <a:rPr lang="cs-CZ" dirty="0"/>
              <a:t>. 3., značně </a:t>
            </a:r>
            <a:r>
              <a:rPr lang="cs-CZ" dirty="0" err="1"/>
              <a:t>rozš</a:t>
            </a:r>
            <a:r>
              <a:rPr lang="cs-CZ" dirty="0"/>
              <a:t>. vyd. V Praze: Tvar, 1947-1955. 3 sv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Licencovaná databáze - Lexikon českých výtvarníků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871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prava 2"/>
          <p:cNvSpPr/>
          <p:nvPr/>
        </p:nvSpPr>
        <p:spPr>
          <a:xfrm>
            <a:off x="611560" y="2276872"/>
            <a:ext cx="172819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555776" y="2276872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>
                <a:hlinkClick r:id="rId2"/>
              </a:rPr>
              <a:t>Kramerius 4</a:t>
            </a:r>
            <a:endParaRPr lang="cs-CZ" sz="6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5013176"/>
            <a:ext cx="8480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Kramerius 3</a:t>
            </a:r>
            <a:r>
              <a:rPr lang="cs-CZ" dirty="0" smtClean="0"/>
              <a:t> – vyhledávání informací z 19. a první poloviny 20. století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779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Kam dál…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34294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Biographical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(5 mil. záznamů)</a:t>
            </a:r>
          </a:p>
          <a:p>
            <a:r>
              <a:rPr lang="cs-CZ" dirty="0" smtClean="0">
                <a:hlinkClick r:id="rId2"/>
              </a:rPr>
              <a:t>Slovník české literatury po roce 1945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Kalendárium </a:t>
            </a:r>
            <a:r>
              <a:rPr lang="cs-CZ" dirty="0" err="1" smtClean="0">
                <a:hlinkClick r:id="rId3"/>
              </a:rPr>
              <a:t>Libri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Databáze českého uměleckého překladu po roce 1945</a:t>
            </a:r>
            <a:endParaRPr lang="cs-CZ" dirty="0" smtClean="0"/>
          </a:p>
          <a:p>
            <a:r>
              <a:rPr lang="cs-CZ" dirty="0" smtClean="0"/>
              <a:t>Regionální bibliografie – tištěné i na stránkách regionálních knihoven</a:t>
            </a:r>
          </a:p>
          <a:p>
            <a:r>
              <a:rPr lang="cs-CZ" dirty="0" smtClean="0">
                <a:hlinkClick r:id="rId5"/>
              </a:rPr>
              <a:t>Terezín – jmenné vyhledávače</a:t>
            </a:r>
            <a:endParaRPr lang="cs-CZ" dirty="0" smtClean="0"/>
          </a:p>
          <a:p>
            <a:r>
              <a:rPr lang="cs-CZ" dirty="0" smtClean="0"/>
              <a:t> další biografické slovníky (</a:t>
            </a:r>
            <a:r>
              <a:rPr lang="cs-CZ" sz="1800" dirty="0" smtClean="0"/>
              <a:t>Album reprezentantů, </a:t>
            </a:r>
            <a:r>
              <a:rPr lang="cs-CZ" sz="1800" dirty="0" err="1" smtClean="0"/>
              <a:t>Wurzbach</a:t>
            </a:r>
            <a:r>
              <a:rPr lang="cs-CZ" sz="1800" dirty="0" smtClean="0"/>
              <a:t>, </a:t>
            </a:r>
            <a:r>
              <a:rPr lang="cs-CZ" sz="1800" dirty="0" err="1" smtClean="0"/>
              <a:t>Poggendorf</a:t>
            </a:r>
            <a:r>
              <a:rPr lang="cs-CZ" sz="1800" dirty="0" smtClean="0"/>
              <a:t>, </a:t>
            </a:r>
            <a:r>
              <a:rPr lang="cs-CZ" sz="1800" dirty="0" err="1" smtClean="0"/>
              <a:t>Deutschsprachige</a:t>
            </a:r>
            <a:r>
              <a:rPr lang="cs-CZ" sz="1800" dirty="0" smtClean="0"/>
              <a:t> </a:t>
            </a:r>
            <a:r>
              <a:rPr lang="cs-CZ" sz="1800" dirty="0" err="1" smtClean="0"/>
              <a:t>Emigration</a:t>
            </a:r>
            <a:r>
              <a:rPr lang="cs-CZ" sz="1800" dirty="0" smtClean="0"/>
              <a:t>…) </a:t>
            </a:r>
          </a:p>
          <a:p>
            <a:r>
              <a:rPr lang="cs-CZ" dirty="0" err="1" smtClean="0">
                <a:hlinkClick r:id="rId6"/>
              </a:rPr>
              <a:t>Allgemeine</a:t>
            </a:r>
            <a:r>
              <a:rPr lang="cs-CZ" dirty="0" smtClean="0">
                <a:hlinkClick r:id="rId6"/>
              </a:rPr>
              <a:t> </a:t>
            </a:r>
            <a:r>
              <a:rPr lang="cs-CZ" dirty="0" err="1" smtClean="0">
                <a:hlinkClick r:id="rId6"/>
              </a:rPr>
              <a:t>Deutsche</a:t>
            </a:r>
            <a:r>
              <a:rPr lang="cs-CZ" dirty="0" smtClean="0">
                <a:hlinkClick r:id="rId6"/>
              </a:rPr>
              <a:t> Biografie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046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Pro zapeklité případy…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archivní fondy (</a:t>
            </a:r>
            <a:r>
              <a:rPr lang="cs-CZ" dirty="0" smtClean="0">
                <a:hlinkClick r:id="rId2"/>
              </a:rPr>
              <a:t>Ministerstvo vnitra ČR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Památník národního písemnictví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Adresáře (např. Chytilovy adresáře)</a:t>
            </a:r>
          </a:p>
          <a:p>
            <a:r>
              <a:rPr lang="cs-CZ" dirty="0" smtClean="0">
                <a:hlinkClick r:id="rId4"/>
              </a:rPr>
              <a:t>Konskripce</a:t>
            </a:r>
            <a:r>
              <a:rPr lang="cs-CZ" dirty="0" smtClean="0"/>
              <a:t> – pobytové přihlášky pro Prahu </a:t>
            </a:r>
          </a:p>
          <a:p>
            <a:r>
              <a:rPr lang="cs-CZ" dirty="0"/>
              <a:t>Kalendáře učitelů</a:t>
            </a:r>
          </a:p>
          <a:p>
            <a:r>
              <a:rPr lang="cs-CZ" dirty="0"/>
              <a:t>Výroční zprávy</a:t>
            </a:r>
          </a:p>
          <a:p>
            <a:r>
              <a:rPr lang="cs-CZ" dirty="0" smtClean="0"/>
              <a:t>Jubilejní spisy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0787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   Hledá se vojín….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8388"/>
            <a:ext cx="7838256" cy="3951337"/>
          </a:xfrm>
        </p:spPr>
        <p:txBody>
          <a:bodyPr>
            <a:normAutofit fontScale="92500"/>
          </a:bodyPr>
          <a:lstStyle/>
          <a:p>
            <a:r>
              <a:rPr lang="cs-CZ" dirty="0" err="1"/>
              <a:t>Verlustliste</a:t>
            </a:r>
            <a:r>
              <a:rPr lang="cs-CZ" dirty="0"/>
              <a:t> </a:t>
            </a:r>
            <a:r>
              <a:rPr lang="cs-CZ" dirty="0" err="1"/>
              <a:t>ausgegeben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smtClean="0"/>
              <a:t>…</a:t>
            </a:r>
          </a:p>
          <a:p>
            <a:r>
              <a:rPr lang="de-DE" dirty="0"/>
              <a:t>Alphabetisches Verzeichnis der in den Verlustlisten</a:t>
            </a:r>
            <a:endParaRPr lang="cs-CZ" dirty="0" smtClean="0"/>
          </a:p>
          <a:p>
            <a:r>
              <a:rPr lang="cs-CZ" dirty="0" err="1"/>
              <a:t>Nachrichten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Verwundete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Kranke</a:t>
            </a:r>
            <a:r>
              <a:rPr lang="cs-CZ" dirty="0"/>
              <a:t> </a:t>
            </a:r>
            <a:r>
              <a:rPr lang="cs-CZ" dirty="0" err="1"/>
              <a:t>ausgegeben</a:t>
            </a:r>
            <a:r>
              <a:rPr lang="cs-CZ" dirty="0"/>
              <a:t> </a:t>
            </a:r>
            <a:r>
              <a:rPr lang="cs-CZ" dirty="0" err="1" smtClean="0"/>
              <a:t>am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             </a:t>
            </a:r>
            <a:r>
              <a:rPr lang="cs-CZ" sz="3200" dirty="0" smtClean="0">
                <a:hlinkClick r:id="rId2"/>
              </a:rPr>
              <a:t>Kramerius</a:t>
            </a:r>
            <a:endParaRPr lang="cs-CZ" sz="3200" dirty="0" smtClean="0"/>
          </a:p>
          <a:p>
            <a:endParaRPr lang="cs-CZ" dirty="0"/>
          </a:p>
          <a:p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Databáze Národního vojenského ústavu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smtClean="0">
                <a:hlinkClick r:id="rId4"/>
              </a:rPr>
              <a:t>Přehled na stránkách Vojenského historického ústavu Praha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   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>
            <a:off x="3681516" y="3434179"/>
            <a:ext cx="75608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VALKOVAL\AppData\Local\Microsoft\Windows\Temporary Internet Files\Content.IE5\QG1UYBG7\MC9003104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92696"/>
            <a:ext cx="1176833" cy="1762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77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Hledá se předek…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hlinkClick r:id="rId2"/>
              </a:rPr>
              <a:t>Digitalizované matriky</a:t>
            </a:r>
            <a:endParaRPr lang="cs-CZ" dirty="0" smtClean="0"/>
          </a:p>
          <a:p>
            <a:r>
              <a:rPr lang="cs-CZ" dirty="0">
                <a:hlinkClick r:id="rId3"/>
              </a:rPr>
              <a:t>Konskripce</a:t>
            </a:r>
            <a:r>
              <a:rPr lang="cs-CZ" dirty="0"/>
              <a:t> – pobytové přihlášky pro </a:t>
            </a:r>
            <a:r>
              <a:rPr lang="cs-CZ" dirty="0" smtClean="0"/>
              <a:t>Prahu</a:t>
            </a:r>
          </a:p>
          <a:p>
            <a:r>
              <a:rPr lang="cs-CZ" dirty="0"/>
              <a:t>archivní fondy (</a:t>
            </a:r>
            <a:r>
              <a:rPr lang="cs-CZ" dirty="0">
                <a:hlinkClick r:id="rId4"/>
              </a:rPr>
              <a:t>Ministerstvo vnitra </a:t>
            </a:r>
            <a:r>
              <a:rPr lang="cs-CZ" dirty="0" smtClean="0">
                <a:hlinkClick r:id="rId4"/>
              </a:rPr>
              <a:t>ČR</a:t>
            </a:r>
            <a:r>
              <a:rPr lang="cs-CZ" dirty="0" smtClean="0"/>
              <a:t> ) </a:t>
            </a:r>
          </a:p>
          <a:p>
            <a:endParaRPr lang="cs-CZ" dirty="0"/>
          </a:p>
          <a:p>
            <a:r>
              <a:rPr lang="cs-CZ" dirty="0" smtClean="0"/>
              <a:t>Generální </a:t>
            </a:r>
            <a:r>
              <a:rPr lang="cs-CZ" dirty="0"/>
              <a:t>rejstřík ke všem svazkům berní ruly </a:t>
            </a:r>
            <a:r>
              <a:rPr lang="cs-CZ" dirty="0" smtClean="0"/>
              <a:t>1654</a:t>
            </a:r>
          </a:p>
          <a:p>
            <a:r>
              <a:rPr lang="cs-CZ" dirty="0" smtClean="0"/>
              <a:t>Berní rula 1654</a:t>
            </a:r>
          </a:p>
          <a:p>
            <a:r>
              <a:rPr lang="cs-CZ" dirty="0" smtClean="0"/>
              <a:t>Soupis poddaných podle víry 1651</a:t>
            </a:r>
          </a:p>
          <a:p>
            <a:endParaRPr lang="cs-CZ" dirty="0"/>
          </a:p>
          <a:p>
            <a:r>
              <a:rPr lang="cs-CZ" dirty="0" smtClean="0">
                <a:hlinkClick r:id="rId5"/>
              </a:rPr>
              <a:t>Lodní lístky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339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-60000">
            <a:off x="2085787" y="590930"/>
            <a:ext cx="4873752" cy="3657600"/>
          </a:xfrm>
        </p:spPr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19200" y="5416152"/>
            <a:ext cx="6705600" cy="11812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Mgr. Lenka Válková</a:t>
            </a:r>
          </a:p>
          <a:p>
            <a:r>
              <a:rPr lang="cs-CZ" dirty="0" smtClean="0">
                <a:hlinkClick r:id="rId2"/>
              </a:rPr>
              <a:t>Lenka.Valkova@nkp.cz</a:t>
            </a:r>
            <a:endParaRPr lang="cs-CZ" dirty="0" smtClean="0"/>
          </a:p>
          <a:p>
            <a:r>
              <a:rPr lang="cs-CZ" dirty="0"/>
              <a:t>Referenční centrum – Národní knihovna </a:t>
            </a:r>
            <a:r>
              <a:rPr lang="cs-CZ" dirty="0" smtClean="0"/>
              <a:t>ČR</a:t>
            </a:r>
          </a:p>
          <a:p>
            <a:r>
              <a:rPr lang="cs-CZ" dirty="0" smtClean="0"/>
              <a:t>© 2014</a:t>
            </a:r>
            <a:endParaRPr lang="cs-CZ" dirty="0"/>
          </a:p>
          <a:p>
            <a:endParaRPr lang="cs-CZ" dirty="0"/>
          </a:p>
        </p:txBody>
      </p:sp>
      <p:pic>
        <p:nvPicPr>
          <p:cNvPr id="1027" name="Picture 3" descr="C:\Users\VALKOVAL\AppData\Local\Microsoft\Windows\Temporary Internet Files\Content.IE5\U2W9AUKS\MM90017831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1773535" cy="17735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 rot="21445237">
            <a:off x="2398427" y="337857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Ptejte se… </a:t>
            </a:r>
          </a:p>
        </p:txBody>
      </p:sp>
    </p:spTree>
    <p:extLst>
      <p:ext uri="{BB962C8B-B14F-4D97-AF65-F5344CB8AC3E}">
        <p14:creationId xmlns="" xmlns:p14="http://schemas.microsoft.com/office/powerpoint/2010/main" val="18058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4812808" cy="1442674"/>
          </a:xfrm>
        </p:spPr>
        <p:txBody>
          <a:bodyPr/>
          <a:lstStyle/>
          <a:p>
            <a:pPr algn="l"/>
            <a:r>
              <a:rPr lang="cs-CZ" dirty="0" smtClean="0"/>
              <a:t>Nesnadný úkol na začátek…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502533" cy="3951337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 smtClean="0"/>
              <a:t>Dohledat dobové články z 19. a první poloviny 20. století     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(např. články k vraždě Anežky Hrůzové)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C:\Users\VALKOVAL\AppData\Local\Microsoft\Windows\Temporary Internet Files\Content.IE5\QG1UYBG7\MP9004028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389965" cy="2542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38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teď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060848"/>
            <a:ext cx="3960440" cy="413907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Článková bibliografie ???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Prohledávání periodik ???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3" name="Picture 5" descr="C:\Users\VALKOVAL\AppData\Local\Microsoft\Windows\Temporary Internet Files\Content.IE5\XQ2CZ212\MP9004311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55" y="43395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59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  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</a:t>
            </a:r>
            <a:r>
              <a:rPr lang="cs-CZ" sz="3600" b="1" dirty="0">
                <a:hlinkClick r:id="rId2"/>
              </a:rPr>
              <a:t>Systém </a:t>
            </a:r>
            <a:r>
              <a:rPr lang="cs-CZ" sz="3600" b="1" dirty="0" smtClean="0">
                <a:hlinkClick r:id="rId2"/>
              </a:rPr>
              <a:t>Kramerius</a:t>
            </a:r>
            <a:r>
              <a:rPr lang="cs-CZ" sz="3600" b="1" dirty="0" smtClean="0"/>
              <a:t> </a:t>
            </a:r>
            <a:endParaRPr lang="cs-CZ" sz="36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Šrafovaná šipka doprava 3"/>
          <p:cNvSpPr/>
          <p:nvPr/>
        </p:nvSpPr>
        <p:spPr>
          <a:xfrm>
            <a:off x="1115616" y="3429000"/>
            <a:ext cx="1728192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745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Úkol druhý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Dohledat články z druhé poloviny 20. století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800" dirty="0" smtClean="0"/>
              <a:t>(např. k románu „Vražda pro štěstí“ (Jan Zábrana, 1962)</a:t>
            </a:r>
            <a:endParaRPr lang="cs-CZ" sz="1800" dirty="0"/>
          </a:p>
        </p:txBody>
      </p:sp>
      <p:pic>
        <p:nvPicPr>
          <p:cNvPr id="4" name="Picture 2" descr="C:\Users\VALKOVAL\AppData\Local\Microsoft\Windows\Temporary Internet Files\Content.IE5\QG1UYBG7\MP9004028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389965" cy="2542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67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Výběrová článková bibliografie ČČČ (Články v českých časopisech) </a:t>
            </a:r>
          </a:p>
          <a:p>
            <a:endParaRPr lang="cs-CZ" dirty="0" smtClean="0"/>
          </a:p>
          <a:p>
            <a:r>
              <a:rPr lang="cs-CZ" dirty="0" smtClean="0"/>
              <a:t>Článkové bibliografie specializovaných knihoven (v tomto případě databázi ÚČL AV ČR)</a:t>
            </a:r>
          </a:p>
          <a:p>
            <a:endParaRPr lang="cs-CZ" dirty="0" smtClean="0"/>
          </a:p>
          <a:p>
            <a:r>
              <a:rPr lang="cs-CZ" dirty="0" smtClean="0"/>
              <a:t>Systém Kramerius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Tištěné článkové bibliografie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523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Specializované článkové databáze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424936" cy="4824536"/>
          </a:xfrm>
        </p:spPr>
        <p:txBody>
          <a:bodyPr>
            <a:normAutofit fontScale="92500" lnSpcReduction="20000"/>
          </a:bodyPr>
          <a:lstStyle/>
          <a:p>
            <a:endParaRPr lang="cs-CZ" sz="2000" dirty="0" smtClean="0">
              <a:hlinkClick r:id="rId2"/>
            </a:endParaRPr>
          </a:p>
          <a:p>
            <a:endParaRPr lang="cs-CZ" sz="2000" dirty="0">
              <a:hlinkClick r:id="rId2"/>
            </a:endParaRPr>
          </a:p>
          <a:p>
            <a:r>
              <a:rPr lang="cs-CZ" sz="2000" dirty="0" smtClean="0">
                <a:hlinkClick r:id="rId2"/>
              </a:rPr>
              <a:t>Ústavu </a:t>
            </a:r>
            <a:r>
              <a:rPr lang="cs-CZ" sz="2000" dirty="0">
                <a:hlinkClick r:id="rId2"/>
              </a:rPr>
              <a:t>české literatury </a:t>
            </a:r>
            <a:r>
              <a:rPr lang="cs-CZ" sz="2000" dirty="0" smtClean="0">
                <a:hlinkClick r:id="rId2"/>
              </a:rPr>
              <a:t>AV ČR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</a:t>
            </a:r>
            <a:r>
              <a:rPr lang="cs-CZ" sz="2000" dirty="0" smtClean="0">
                <a:hlinkClick r:id="rId3"/>
              </a:rPr>
              <a:t>istorického </a:t>
            </a:r>
            <a:r>
              <a:rPr lang="cs-CZ" sz="2000" dirty="0">
                <a:hlinkClick r:id="rId3"/>
              </a:rPr>
              <a:t>ústavu AV </a:t>
            </a:r>
            <a:r>
              <a:rPr lang="cs-CZ" sz="2000" dirty="0" smtClean="0">
                <a:hlinkClick r:id="rId3"/>
              </a:rPr>
              <a:t>ČR</a:t>
            </a:r>
            <a:endParaRPr lang="cs-CZ" sz="2000" dirty="0"/>
          </a:p>
          <a:p>
            <a:r>
              <a:rPr lang="cs-CZ" sz="2000" dirty="0" smtClean="0">
                <a:hlinkClick r:id="rId4"/>
              </a:rPr>
              <a:t>Ústavu pro soudobé </a:t>
            </a:r>
            <a:r>
              <a:rPr lang="cs-CZ" sz="2000" dirty="0">
                <a:hlinkClick r:id="rId4"/>
              </a:rPr>
              <a:t>dějiny AV </a:t>
            </a:r>
            <a:r>
              <a:rPr lang="cs-CZ" sz="2000" dirty="0" smtClean="0">
                <a:hlinkClick r:id="rId4"/>
              </a:rPr>
              <a:t>ČR</a:t>
            </a:r>
            <a:endParaRPr lang="cs-CZ" sz="2000" dirty="0" smtClean="0"/>
          </a:p>
          <a:p>
            <a:r>
              <a:rPr lang="cs-CZ" sz="2000" dirty="0" smtClean="0">
                <a:hlinkClick r:id="rId5"/>
              </a:rPr>
              <a:t>Národního pedagogického muzea a knihovny J. A. Komenského</a:t>
            </a:r>
            <a:endParaRPr lang="cs-CZ" sz="2000" dirty="0" smtClean="0"/>
          </a:p>
          <a:p>
            <a:r>
              <a:rPr lang="cs-CZ" sz="2000" dirty="0">
                <a:hlinkClick r:id="rId6"/>
              </a:rPr>
              <a:t>Národního filmového archivu</a:t>
            </a:r>
            <a:endParaRPr lang="cs-CZ" sz="2000" dirty="0"/>
          </a:p>
          <a:p>
            <a:r>
              <a:rPr lang="cs-CZ" sz="2000" dirty="0">
                <a:hlinkClick r:id="rId7"/>
              </a:rPr>
              <a:t>Česká uměleckohistorická </a:t>
            </a:r>
            <a:r>
              <a:rPr lang="cs-CZ" sz="2000" dirty="0" smtClean="0">
                <a:hlinkClick r:id="rId7"/>
              </a:rPr>
              <a:t>bibliografie</a:t>
            </a:r>
            <a:endParaRPr lang="cs-CZ" sz="2000" dirty="0" smtClean="0"/>
          </a:p>
          <a:p>
            <a:r>
              <a:rPr lang="cs-CZ" sz="2000" dirty="0" smtClean="0">
                <a:hlinkClick r:id="rId8"/>
              </a:rPr>
              <a:t>Divadelní ústav</a:t>
            </a:r>
            <a:endParaRPr lang="cs-CZ" sz="2000" dirty="0" smtClean="0"/>
          </a:p>
          <a:p>
            <a:r>
              <a:rPr lang="cs-CZ" sz="2000" dirty="0" smtClean="0">
                <a:hlinkClick r:id="rId9"/>
              </a:rPr>
              <a:t>Národní </a:t>
            </a:r>
            <a:r>
              <a:rPr lang="cs-CZ" sz="2000" dirty="0">
                <a:hlinkClick r:id="rId9"/>
              </a:rPr>
              <a:t>lékařské </a:t>
            </a:r>
            <a:r>
              <a:rPr lang="cs-CZ" sz="2000" dirty="0" smtClean="0">
                <a:hlinkClick r:id="rId9"/>
              </a:rPr>
              <a:t>knihovny</a:t>
            </a:r>
            <a:endParaRPr lang="cs-CZ" sz="2000" dirty="0" smtClean="0"/>
          </a:p>
          <a:p>
            <a:r>
              <a:rPr lang="cs-CZ" sz="2000" dirty="0" smtClean="0">
                <a:hlinkClick r:id="rId10"/>
              </a:rPr>
              <a:t>Národní </a:t>
            </a:r>
            <a:r>
              <a:rPr lang="cs-CZ" sz="2000" dirty="0">
                <a:hlinkClick r:id="rId10"/>
              </a:rPr>
              <a:t>technické </a:t>
            </a:r>
            <a:r>
              <a:rPr lang="cs-CZ" sz="2000" dirty="0" smtClean="0">
                <a:hlinkClick r:id="rId10"/>
              </a:rPr>
              <a:t>knihovny</a:t>
            </a:r>
            <a:endParaRPr lang="cs-CZ" sz="2000" dirty="0" smtClean="0"/>
          </a:p>
          <a:p>
            <a:r>
              <a:rPr lang="cs-CZ" sz="2000" dirty="0" err="1" smtClean="0">
                <a:hlinkClick r:id="rId11"/>
              </a:rPr>
              <a:t>Geobibline</a:t>
            </a:r>
            <a:endParaRPr lang="cs-CZ" sz="2000" dirty="0" smtClean="0"/>
          </a:p>
          <a:p>
            <a:r>
              <a:rPr lang="cs-CZ" sz="2000" dirty="0">
                <a:hlinkClick r:id="rId12"/>
              </a:rPr>
              <a:t>Česká zemědělská a potravinářská bibliografie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Aj.</a:t>
            </a:r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626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Digitální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Digitální knihovny </a:t>
            </a:r>
            <a:r>
              <a:rPr lang="cs-CZ" dirty="0">
                <a:hlinkClick r:id="rId2"/>
              </a:rPr>
              <a:t>Kramerius </a:t>
            </a:r>
            <a:r>
              <a:rPr lang="cs-CZ" dirty="0" smtClean="0"/>
              <a:t>(</a:t>
            </a:r>
            <a:r>
              <a:rPr lang="cs-CZ" dirty="0"/>
              <a:t> </a:t>
            </a:r>
            <a:r>
              <a:rPr lang="cs-CZ" smtClean="0"/>
              <a:t>12 knihoven</a:t>
            </a:r>
            <a:r>
              <a:rPr lang="cs-CZ" dirty="0" smtClean="0"/>
              <a:t>)</a:t>
            </a:r>
          </a:p>
          <a:p>
            <a:r>
              <a:rPr lang="cs-CZ" dirty="0" smtClean="0">
                <a:hlinkClick r:id="rId3"/>
              </a:rPr>
              <a:t>Digitalizovaný archiv časopisů ústavu pro českou literaturu AV ČR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Digitální knihovna Národního ústavu lidové kultury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hlinkClick r:id="rId5"/>
              </a:rPr>
              <a:t>Depositum</a:t>
            </a:r>
            <a:r>
              <a:rPr lang="cs-CZ" dirty="0" smtClean="0"/>
              <a:t> (katolická periodika)</a:t>
            </a:r>
          </a:p>
          <a:p>
            <a:r>
              <a:rPr lang="cs-CZ" dirty="0" smtClean="0">
                <a:hlinkClick r:id="rId6"/>
              </a:rPr>
              <a:t>ANNO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650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Obchodní zápisník</Template>
  <TotalTime>1380</TotalTime>
  <Words>662</Words>
  <Application>Microsoft Office PowerPoint</Application>
  <PresentationFormat>Předvádění na obrazovce (4:3)</PresentationFormat>
  <Paragraphs>212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Sketchbook</vt:lpstr>
      <vt:lpstr>Případ: Knihovna </vt:lpstr>
      <vt:lpstr>Snímek 2</vt:lpstr>
      <vt:lpstr>Nesnadný úkol na začátek…</vt:lpstr>
      <vt:lpstr>Co teď ?</vt:lpstr>
      <vt:lpstr>Řešení</vt:lpstr>
      <vt:lpstr>Úkol druhý </vt:lpstr>
      <vt:lpstr>Řešení</vt:lpstr>
      <vt:lpstr>Specializované článkové databáze </vt:lpstr>
      <vt:lpstr>Digitální knihovny</vt:lpstr>
      <vt:lpstr>Tištěné článkové bibliografie</vt:lpstr>
      <vt:lpstr>Úkol třetí </vt:lpstr>
      <vt:lpstr>Kam se podívat…</vt:lpstr>
      <vt:lpstr>Snímek 13</vt:lpstr>
      <vt:lpstr>Úkol zvláštního pověření</vt:lpstr>
      <vt:lpstr>Splněno</vt:lpstr>
      <vt:lpstr>Zapeklité případy dohledávání</vt:lpstr>
      <vt:lpstr>Případ: …kdysi jsem četl…</vt:lpstr>
      <vt:lpstr>Někdy pomůže….</vt:lpstr>
      <vt:lpstr>Další užitečné zdroje…</vt:lpstr>
      <vt:lpstr>                </vt:lpstr>
      <vt:lpstr>Někdy postačí….</vt:lpstr>
      <vt:lpstr>Výtvarníci:</vt:lpstr>
      <vt:lpstr>Snímek 23</vt:lpstr>
      <vt:lpstr>Kam dál…</vt:lpstr>
      <vt:lpstr>Pro zapeklité případy…</vt:lpstr>
      <vt:lpstr>   Hledá se vojín….</vt:lpstr>
      <vt:lpstr>Hledá se předek…</vt:lpstr>
      <vt:lpstr>Děkuji za pozornost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Případ: Knihovna</dc:title>
  <dc:creator>Válková Lenka</dc:creator>
  <cp:lastModifiedBy>Lenka</cp:lastModifiedBy>
  <cp:revision>104</cp:revision>
  <cp:lastPrinted>2014-10-06T12:16:55Z</cp:lastPrinted>
  <dcterms:created xsi:type="dcterms:W3CDTF">2014-09-30T12:08:14Z</dcterms:created>
  <dcterms:modified xsi:type="dcterms:W3CDTF">2014-10-06T20:38:53Z</dcterms:modified>
</cp:coreProperties>
</file>